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43891200" cy="32918400"/>
  <p:notesSz cx="6858000" cy="9144000"/>
  <p:embeddedFontLst>
    <p:embeddedFont>
      <p:font typeface="Arial Bold" panose="020B0802020202020204" pitchFamily="34" charset="77"/>
      <p:regular r:id="rId3"/>
      <p:bold r:id="rId4"/>
    </p:embeddedFont>
    <p:embeddedFont>
      <p:font typeface="Barlow Medium Bold" pitchFamily="2" charset="77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0" autoAdjust="0"/>
    <p:restoredTop sz="94656" autoAdjust="0"/>
  </p:normalViewPr>
  <p:slideViewPr>
    <p:cSldViewPr>
      <p:cViewPr>
        <p:scale>
          <a:sx n="87" d="100"/>
          <a:sy n="87" d="100"/>
        </p:scale>
        <p:origin x="-16504" y="-10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i.org/10.17305/bb.2023.889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665" y="5228583"/>
            <a:ext cx="5343011" cy="81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8"/>
              </a:lnSpc>
            </a:pPr>
            <a:endParaRPr dirty="0"/>
          </a:p>
        </p:txBody>
      </p:sp>
      <p:grpSp>
        <p:nvGrpSpPr>
          <p:cNvPr id="11" name="Group 11"/>
          <p:cNvGrpSpPr/>
          <p:nvPr/>
        </p:nvGrpSpPr>
        <p:grpSpPr>
          <a:xfrm>
            <a:off x="17971294" y="7167011"/>
            <a:ext cx="23440052" cy="9544172"/>
            <a:chOff x="0" y="0"/>
            <a:chExt cx="36723177" cy="13585285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6700316" cy="13557345"/>
            </a:xfrm>
            <a:custGeom>
              <a:avLst/>
              <a:gdLst/>
              <a:ahLst/>
              <a:cxnLst/>
              <a:rect l="l" t="t" r="r" b="b"/>
              <a:pathLst>
                <a:path w="36700316" h="13557345">
                  <a:moveTo>
                    <a:pt x="36700316" y="13557345"/>
                  </a:moveTo>
                  <a:lnTo>
                    <a:pt x="0" y="13549725"/>
                  </a:lnTo>
                  <a:lnTo>
                    <a:pt x="0" y="4715268"/>
                  </a:lnTo>
                  <a:lnTo>
                    <a:pt x="17780" y="19050"/>
                  </a:lnTo>
                  <a:lnTo>
                    <a:pt x="18300696" y="0"/>
                  </a:lnTo>
                  <a:lnTo>
                    <a:pt x="36681266" y="508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-3810" y="0"/>
              <a:ext cx="36729528" cy="13584016"/>
            </a:xfrm>
            <a:custGeom>
              <a:avLst/>
              <a:gdLst/>
              <a:ahLst/>
              <a:cxnLst/>
              <a:rect l="l" t="t" r="r" b="b"/>
              <a:pathLst>
                <a:path w="36729528" h="13584016">
                  <a:moveTo>
                    <a:pt x="36695236" y="21590"/>
                  </a:moveTo>
                  <a:cubicBezTo>
                    <a:pt x="36696507" y="34290"/>
                    <a:pt x="36696507" y="44450"/>
                    <a:pt x="36697778" y="54610"/>
                  </a:cubicBezTo>
                  <a:cubicBezTo>
                    <a:pt x="36700317" y="272576"/>
                    <a:pt x="36701586" y="574164"/>
                    <a:pt x="36704128" y="864982"/>
                  </a:cubicBezTo>
                  <a:cubicBezTo>
                    <a:pt x="36704128" y="1285052"/>
                    <a:pt x="36716828" y="9567967"/>
                    <a:pt x="36723178" y="9988036"/>
                  </a:cubicBezTo>
                  <a:cubicBezTo>
                    <a:pt x="36729528" y="10623527"/>
                    <a:pt x="36725717" y="11269788"/>
                    <a:pt x="36725717" y="11905277"/>
                  </a:cubicBezTo>
                  <a:cubicBezTo>
                    <a:pt x="36725717" y="12465371"/>
                    <a:pt x="36726986" y="12982380"/>
                    <a:pt x="36728257" y="13523055"/>
                  </a:cubicBezTo>
                  <a:cubicBezTo>
                    <a:pt x="36728257" y="13544646"/>
                    <a:pt x="36728257" y="13558616"/>
                    <a:pt x="36728257" y="13582746"/>
                  </a:cubicBezTo>
                  <a:cubicBezTo>
                    <a:pt x="36705396" y="13582746"/>
                    <a:pt x="36685078" y="13584016"/>
                    <a:pt x="36551185" y="13582746"/>
                  </a:cubicBezTo>
                  <a:cubicBezTo>
                    <a:pt x="34663645" y="13577666"/>
                    <a:pt x="32747070" y="13584016"/>
                    <a:pt x="30859533" y="13578935"/>
                  </a:cubicBezTo>
                  <a:cubicBezTo>
                    <a:pt x="29727010" y="13575125"/>
                    <a:pt x="28623527" y="13577666"/>
                    <a:pt x="27491004" y="13575125"/>
                  </a:cubicBezTo>
                  <a:cubicBezTo>
                    <a:pt x="26968301" y="13573855"/>
                    <a:pt x="26445598" y="13572585"/>
                    <a:pt x="25922895" y="13571316"/>
                  </a:cubicBezTo>
                  <a:cubicBezTo>
                    <a:pt x="25603466" y="13571316"/>
                    <a:pt x="25313076" y="13572585"/>
                    <a:pt x="24993644" y="13572585"/>
                  </a:cubicBezTo>
                  <a:cubicBezTo>
                    <a:pt x="24180553" y="13571316"/>
                    <a:pt x="21944545" y="13572585"/>
                    <a:pt x="21131452" y="13571316"/>
                  </a:cubicBezTo>
                  <a:cubicBezTo>
                    <a:pt x="20550672" y="13570046"/>
                    <a:pt x="8935055" y="13578935"/>
                    <a:pt x="8354274" y="13577666"/>
                  </a:cubicBezTo>
                  <a:cubicBezTo>
                    <a:pt x="8209078" y="13577666"/>
                    <a:pt x="8034845" y="13578935"/>
                    <a:pt x="7889650" y="13578935"/>
                  </a:cubicBezTo>
                  <a:cubicBezTo>
                    <a:pt x="7541181" y="13578935"/>
                    <a:pt x="7221751" y="13580205"/>
                    <a:pt x="6873283" y="13580205"/>
                  </a:cubicBezTo>
                  <a:cubicBezTo>
                    <a:pt x="6002112" y="13580205"/>
                    <a:pt x="5159979" y="13578935"/>
                    <a:pt x="4288808" y="13577666"/>
                  </a:cubicBezTo>
                  <a:cubicBezTo>
                    <a:pt x="3766105" y="13576396"/>
                    <a:pt x="3243403" y="13575125"/>
                    <a:pt x="2749739" y="13573855"/>
                  </a:cubicBezTo>
                  <a:cubicBezTo>
                    <a:pt x="1820489" y="13572585"/>
                    <a:pt x="891240" y="13571316"/>
                    <a:pt x="48260" y="13571316"/>
                  </a:cubicBezTo>
                  <a:cubicBezTo>
                    <a:pt x="38100" y="13571316"/>
                    <a:pt x="29210" y="13571316"/>
                    <a:pt x="19050" y="13570046"/>
                  </a:cubicBezTo>
                  <a:cubicBezTo>
                    <a:pt x="10160" y="13568775"/>
                    <a:pt x="5080" y="13562425"/>
                    <a:pt x="7620" y="13553535"/>
                  </a:cubicBezTo>
                  <a:cubicBezTo>
                    <a:pt x="16510" y="13520931"/>
                    <a:pt x="12700" y="13251656"/>
                    <a:pt x="11430" y="12971609"/>
                  </a:cubicBezTo>
                  <a:cubicBezTo>
                    <a:pt x="10160" y="12400745"/>
                    <a:pt x="6350" y="11840652"/>
                    <a:pt x="7620" y="11269788"/>
                  </a:cubicBezTo>
                  <a:cubicBezTo>
                    <a:pt x="5080" y="10558900"/>
                    <a:pt x="0" y="1758976"/>
                    <a:pt x="7620" y="1037318"/>
                  </a:cubicBezTo>
                  <a:cubicBezTo>
                    <a:pt x="8890" y="897294"/>
                    <a:pt x="7620" y="746500"/>
                    <a:pt x="8890" y="606477"/>
                  </a:cubicBezTo>
                  <a:cubicBezTo>
                    <a:pt x="10160" y="380286"/>
                    <a:pt x="12700" y="13255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65264" y="30480"/>
                    <a:pt x="629889" y="29210"/>
                  </a:cubicBezTo>
                  <a:cubicBezTo>
                    <a:pt x="1413943" y="25400"/>
                    <a:pt x="2197997" y="22860"/>
                    <a:pt x="3011091" y="20320"/>
                  </a:cubicBezTo>
                  <a:cubicBezTo>
                    <a:pt x="3562832" y="17780"/>
                    <a:pt x="4114574" y="16510"/>
                    <a:pt x="4637277" y="13970"/>
                  </a:cubicBezTo>
                  <a:cubicBezTo>
                    <a:pt x="5159979" y="11430"/>
                    <a:pt x="5711721" y="8890"/>
                    <a:pt x="6234424" y="8890"/>
                  </a:cubicBezTo>
                  <a:cubicBezTo>
                    <a:pt x="6815205" y="7620"/>
                    <a:pt x="7395986" y="10160"/>
                    <a:pt x="7976767" y="8890"/>
                  </a:cubicBezTo>
                  <a:cubicBezTo>
                    <a:pt x="8702743" y="8890"/>
                    <a:pt x="21857430" y="6350"/>
                    <a:pt x="22583405" y="5080"/>
                  </a:cubicBezTo>
                  <a:cubicBezTo>
                    <a:pt x="23280343" y="3810"/>
                    <a:pt x="23977280" y="2540"/>
                    <a:pt x="24703256" y="2540"/>
                  </a:cubicBezTo>
                  <a:cubicBezTo>
                    <a:pt x="25893856" y="1270"/>
                    <a:pt x="27055418" y="0"/>
                    <a:pt x="28246018" y="0"/>
                  </a:cubicBezTo>
                  <a:cubicBezTo>
                    <a:pt x="28739684" y="0"/>
                    <a:pt x="29262384" y="2540"/>
                    <a:pt x="29756047" y="2540"/>
                  </a:cubicBezTo>
                  <a:cubicBezTo>
                    <a:pt x="31120884" y="3810"/>
                    <a:pt x="32514756" y="5080"/>
                    <a:pt x="33879593" y="7620"/>
                  </a:cubicBezTo>
                  <a:cubicBezTo>
                    <a:pt x="34605568" y="8890"/>
                    <a:pt x="35331545" y="12700"/>
                    <a:pt x="36057522" y="16510"/>
                  </a:cubicBezTo>
                  <a:cubicBezTo>
                    <a:pt x="36231754" y="16510"/>
                    <a:pt x="36405991" y="16510"/>
                    <a:pt x="36551185" y="16510"/>
                  </a:cubicBezTo>
                  <a:cubicBezTo>
                    <a:pt x="36676186" y="17780"/>
                    <a:pt x="36685078" y="20320"/>
                    <a:pt x="36695236" y="21590"/>
                  </a:cubicBezTo>
                  <a:close/>
                  <a:moveTo>
                    <a:pt x="36705396" y="13566235"/>
                  </a:moveTo>
                  <a:cubicBezTo>
                    <a:pt x="36706667" y="13549725"/>
                    <a:pt x="36707936" y="13537025"/>
                    <a:pt x="36707936" y="13524325"/>
                  </a:cubicBezTo>
                  <a:cubicBezTo>
                    <a:pt x="36706667" y="12928525"/>
                    <a:pt x="36705396" y="12357661"/>
                    <a:pt x="36705396" y="11743713"/>
                  </a:cubicBezTo>
                  <a:cubicBezTo>
                    <a:pt x="36705396" y="11463666"/>
                    <a:pt x="36707936" y="11183620"/>
                    <a:pt x="36706667" y="10903573"/>
                  </a:cubicBezTo>
                  <a:cubicBezTo>
                    <a:pt x="36706667" y="10645068"/>
                    <a:pt x="36705396" y="10375793"/>
                    <a:pt x="36704128" y="10117289"/>
                  </a:cubicBezTo>
                  <a:cubicBezTo>
                    <a:pt x="36699046" y="9718760"/>
                    <a:pt x="36687617" y="1468159"/>
                    <a:pt x="36687617" y="1069631"/>
                  </a:cubicBezTo>
                  <a:cubicBezTo>
                    <a:pt x="36685078" y="735729"/>
                    <a:pt x="36682536" y="391057"/>
                    <a:pt x="36679996" y="63500"/>
                  </a:cubicBezTo>
                  <a:cubicBezTo>
                    <a:pt x="36678728" y="44450"/>
                    <a:pt x="36677457" y="43180"/>
                    <a:pt x="36464068" y="41910"/>
                  </a:cubicBezTo>
                  <a:cubicBezTo>
                    <a:pt x="36376951" y="41910"/>
                    <a:pt x="36318874" y="41910"/>
                    <a:pt x="36231754" y="40640"/>
                  </a:cubicBezTo>
                  <a:cubicBezTo>
                    <a:pt x="35505779" y="36830"/>
                    <a:pt x="34750765" y="31750"/>
                    <a:pt x="34024788" y="30480"/>
                  </a:cubicBezTo>
                  <a:cubicBezTo>
                    <a:pt x="32253407" y="26670"/>
                    <a:pt x="30452987" y="25400"/>
                    <a:pt x="28681607" y="22860"/>
                  </a:cubicBezTo>
                  <a:cubicBezTo>
                    <a:pt x="28420255" y="22860"/>
                    <a:pt x="28129864" y="22860"/>
                    <a:pt x="27868512" y="22860"/>
                  </a:cubicBezTo>
                  <a:cubicBezTo>
                    <a:pt x="27432926" y="22860"/>
                    <a:pt x="26997341" y="22860"/>
                    <a:pt x="26590795" y="22860"/>
                  </a:cubicBezTo>
                  <a:cubicBezTo>
                    <a:pt x="25661545" y="22860"/>
                    <a:pt x="24732294" y="22860"/>
                    <a:pt x="23832084" y="24130"/>
                  </a:cubicBezTo>
                  <a:cubicBezTo>
                    <a:pt x="23048030" y="25400"/>
                    <a:pt x="9835265" y="29210"/>
                    <a:pt x="9051211" y="29210"/>
                  </a:cubicBezTo>
                  <a:cubicBezTo>
                    <a:pt x="7773494" y="29210"/>
                    <a:pt x="6495776" y="26670"/>
                    <a:pt x="5218058" y="33020"/>
                  </a:cubicBezTo>
                  <a:cubicBezTo>
                    <a:pt x="4550160" y="36830"/>
                    <a:pt x="3911301" y="36830"/>
                    <a:pt x="3272442" y="38100"/>
                  </a:cubicBezTo>
                  <a:cubicBezTo>
                    <a:pt x="2168958" y="41910"/>
                    <a:pt x="1065475" y="45720"/>
                    <a:pt x="49530" y="50800"/>
                  </a:cubicBezTo>
                  <a:cubicBezTo>
                    <a:pt x="36830" y="50800"/>
                    <a:pt x="34290" y="53340"/>
                    <a:pt x="33020" y="100239"/>
                  </a:cubicBezTo>
                  <a:cubicBezTo>
                    <a:pt x="31750" y="294118"/>
                    <a:pt x="31750" y="487996"/>
                    <a:pt x="30480" y="681874"/>
                  </a:cubicBezTo>
                  <a:cubicBezTo>
                    <a:pt x="29210" y="1005005"/>
                    <a:pt x="26670" y="1317365"/>
                    <a:pt x="25400" y="1640495"/>
                  </a:cubicBezTo>
                  <a:cubicBezTo>
                    <a:pt x="20320" y="1985168"/>
                    <a:pt x="26670" y="10408106"/>
                    <a:pt x="29210" y="10752779"/>
                  </a:cubicBezTo>
                  <a:cubicBezTo>
                    <a:pt x="29210" y="11118993"/>
                    <a:pt x="29210" y="11495979"/>
                    <a:pt x="30480" y="11862194"/>
                  </a:cubicBezTo>
                  <a:cubicBezTo>
                    <a:pt x="30480" y="12131470"/>
                    <a:pt x="33020" y="12400745"/>
                    <a:pt x="33020" y="12670020"/>
                  </a:cubicBezTo>
                  <a:cubicBezTo>
                    <a:pt x="33020" y="12960838"/>
                    <a:pt x="33020" y="13251656"/>
                    <a:pt x="31750" y="13524325"/>
                  </a:cubicBezTo>
                  <a:cubicBezTo>
                    <a:pt x="31750" y="13528135"/>
                    <a:pt x="31750" y="13530675"/>
                    <a:pt x="31750" y="13534485"/>
                  </a:cubicBezTo>
                  <a:cubicBezTo>
                    <a:pt x="31750" y="13544646"/>
                    <a:pt x="35560" y="13548455"/>
                    <a:pt x="44450" y="13548455"/>
                  </a:cubicBezTo>
                  <a:cubicBezTo>
                    <a:pt x="223342" y="13548455"/>
                    <a:pt x="629889" y="13549725"/>
                    <a:pt x="1007396" y="13549725"/>
                  </a:cubicBezTo>
                  <a:cubicBezTo>
                    <a:pt x="1559138" y="13549725"/>
                    <a:pt x="2139919" y="13547185"/>
                    <a:pt x="2691661" y="13549725"/>
                  </a:cubicBezTo>
                  <a:cubicBezTo>
                    <a:pt x="3591871" y="13553535"/>
                    <a:pt x="4492082" y="13556075"/>
                    <a:pt x="5392292" y="13554805"/>
                  </a:cubicBezTo>
                  <a:cubicBezTo>
                    <a:pt x="5973073" y="13553535"/>
                    <a:pt x="6524815" y="13556075"/>
                    <a:pt x="7105596" y="13556075"/>
                  </a:cubicBezTo>
                  <a:cubicBezTo>
                    <a:pt x="7947727" y="13556075"/>
                    <a:pt x="8789860" y="13554805"/>
                    <a:pt x="9631993" y="13556075"/>
                  </a:cubicBezTo>
                  <a:cubicBezTo>
                    <a:pt x="10880671" y="13557346"/>
                    <a:pt x="24587099" y="13547185"/>
                    <a:pt x="25864818" y="13549725"/>
                  </a:cubicBezTo>
                  <a:cubicBezTo>
                    <a:pt x="26416561" y="13550996"/>
                    <a:pt x="26968301" y="13552266"/>
                    <a:pt x="27491004" y="13552266"/>
                  </a:cubicBezTo>
                  <a:cubicBezTo>
                    <a:pt x="28449292" y="13554805"/>
                    <a:pt x="29378541" y="13550996"/>
                    <a:pt x="30336830" y="13554805"/>
                  </a:cubicBezTo>
                  <a:cubicBezTo>
                    <a:pt x="31120884" y="13557346"/>
                    <a:pt x="31904936" y="13557346"/>
                    <a:pt x="32688993" y="13559885"/>
                  </a:cubicBezTo>
                  <a:cubicBezTo>
                    <a:pt x="33850553" y="13563696"/>
                    <a:pt x="35012117" y="13566235"/>
                    <a:pt x="36173677" y="13567505"/>
                  </a:cubicBezTo>
                  <a:cubicBezTo>
                    <a:pt x="36609262" y="13567505"/>
                    <a:pt x="36685078" y="13566235"/>
                    <a:pt x="36705396" y="13566235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276105" y="7178443"/>
            <a:ext cx="23034500" cy="902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endParaRPr dirty="0"/>
          </a:p>
          <a:p>
            <a:pPr>
              <a:lnSpc>
                <a:spcPts val="4502"/>
              </a:lnSpc>
            </a:pPr>
            <a:r>
              <a:rPr lang="en-US" sz="4800" b="1" u="sng" dirty="0">
                <a:latin typeface="Arial Bold"/>
                <a:sym typeface="Arial Bold"/>
              </a:rPr>
              <a:t>Results</a:t>
            </a:r>
          </a:p>
          <a:p>
            <a:pPr algn="l">
              <a:lnSpc>
                <a:spcPts val="4200"/>
              </a:lnSpc>
            </a:pPr>
            <a:endParaRPr lang="en-US" sz="4800" b="1" u="sng" dirty="0"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TMAO as a CVD Biomarker: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Elevated TMAO has been consistently linked to worsened cardiovascular outcomes,</a:t>
            </a:r>
          </a:p>
          <a:p>
            <a:pPr algn="l">
              <a:lnSpc>
                <a:spcPts val="4200"/>
              </a:lnSpc>
            </a:pP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especially in atherosclerosis and post-myocardial infarction cases.</a:t>
            </a:r>
          </a:p>
          <a:p>
            <a:pPr algn="l"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Heart Failure Indicator: 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High TMAO levels correlated with poor outcomes in heart failure</a:t>
            </a:r>
          </a:p>
          <a:p>
            <a:pPr algn="l">
              <a:lnSpc>
                <a:spcPts val="4200"/>
              </a:lnSpc>
            </a:pP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patients.</a:t>
            </a:r>
          </a:p>
          <a:p>
            <a:pPr algn="l"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Therapeutic Potential: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Pharmacological agents (e.g., BMB, I3C) and lifestyle changes (caloric</a:t>
            </a:r>
          </a:p>
          <a:p>
            <a:pPr algn="l">
              <a:lnSpc>
                <a:spcPts val="4200"/>
              </a:lnSpc>
            </a:pP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reduction, exercise) lowered TMAO and improved cardiovascular health.</a:t>
            </a:r>
          </a:p>
          <a:p>
            <a:pPr algn="l"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Inconsistent Supplement Findings: 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Results for TMAO-lowering supplements varied, indicating a</a:t>
            </a:r>
          </a:p>
          <a:p>
            <a:pPr algn="l">
              <a:lnSpc>
                <a:spcPts val="4200"/>
              </a:lnSpc>
            </a:pP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need for standard methodologies in future studies.</a:t>
            </a:r>
          </a:p>
          <a:p>
            <a:pPr algn="l"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Mechanistic Gaps: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More research is needed on how TMAO drives inflammation and plaque formation.</a:t>
            </a:r>
          </a:p>
          <a:p>
            <a:pPr algn="l"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Population-Specific Effects:</a:t>
            </a: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Mixed findings across populations; older Japanese adults showed no</a:t>
            </a:r>
          </a:p>
          <a:p>
            <a:pPr algn="l">
              <a:lnSpc>
                <a:spcPts val="4200"/>
              </a:lnSpc>
            </a:pP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TMAO-atherosclerosis link, suggesting genetic/lifestyle influence.</a:t>
            </a:r>
          </a:p>
          <a:p>
            <a:pPr algn="l">
              <a:lnSpc>
                <a:spcPts val="4200"/>
              </a:lnSpc>
            </a:pPr>
            <a:r>
              <a:rPr lang="en-US" sz="2800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Future Research Needs:</a:t>
            </a:r>
          </a:p>
          <a:p>
            <a:pPr algn="l">
              <a:lnSpc>
                <a:spcPts val="4200"/>
              </a:lnSpc>
            </a:pPr>
            <a:r>
              <a:rPr lang="en-US" sz="28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Longitudinal studies on lifestyle changes and sustained TMAO effects.</a:t>
            </a:r>
          </a:p>
          <a:p>
            <a:pPr algn="l">
              <a:lnSpc>
                <a:spcPts val="4200"/>
              </a:lnSpc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TMAO’s role in conditions beyond CVD, like type 2 diabetes, where it showed biomarker potential.</a:t>
            </a:r>
          </a:p>
        </p:txBody>
      </p:sp>
      <p:sp>
        <p:nvSpPr>
          <p:cNvPr id="16" name="Freeform 16"/>
          <p:cNvSpPr/>
          <p:nvPr/>
        </p:nvSpPr>
        <p:spPr>
          <a:xfrm>
            <a:off x="2565355" y="1289300"/>
            <a:ext cx="38845990" cy="4757049"/>
          </a:xfrm>
          <a:custGeom>
            <a:avLst/>
            <a:gdLst/>
            <a:ahLst/>
            <a:cxnLst/>
            <a:rect l="l" t="t" r="r" b="b"/>
            <a:pathLst>
              <a:path w="60021059" h="4943101">
                <a:moveTo>
                  <a:pt x="60021059" y="4943101"/>
                </a:moveTo>
                <a:lnTo>
                  <a:pt x="0" y="4935481"/>
                </a:lnTo>
                <a:lnTo>
                  <a:pt x="0" y="1727623"/>
                </a:lnTo>
                <a:lnTo>
                  <a:pt x="17780" y="19050"/>
                </a:lnTo>
                <a:lnTo>
                  <a:pt x="29931088" y="0"/>
                </a:lnTo>
                <a:lnTo>
                  <a:pt x="60002009" y="508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2560703" y="1746743"/>
            <a:ext cx="33907973" cy="258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09"/>
              </a:lnSpc>
            </a:pPr>
            <a:r>
              <a:rPr lang="en-US" sz="7200" b="1" dirty="0">
                <a:solidFill>
                  <a:srgbClr val="222050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THE ROLE OF TRIMETHYLAMINE N-OXIDE IN RED MEAT WITH RESPECT TO CARDIOVASCULAR HEALTH RISKS AND HUMAN SYSTEMIC CIRCULATION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537378" y="7154524"/>
            <a:ext cx="13414902" cy="9564341"/>
            <a:chOff x="-3810" y="0"/>
            <a:chExt cx="20659483" cy="12646868"/>
          </a:xfrm>
        </p:grpSpPr>
        <p:sp>
          <p:nvSpPr>
            <p:cNvPr id="23" name="Freeform 23"/>
            <p:cNvSpPr/>
            <p:nvPr/>
          </p:nvSpPr>
          <p:spPr>
            <a:xfrm>
              <a:off x="10160" y="16511"/>
              <a:ext cx="20630273" cy="12620199"/>
            </a:xfrm>
            <a:custGeom>
              <a:avLst/>
              <a:gdLst/>
              <a:ahLst/>
              <a:cxnLst/>
              <a:rect l="l" t="t" r="r" b="b"/>
              <a:pathLst>
                <a:path w="20630273" h="12620199">
                  <a:moveTo>
                    <a:pt x="20630273" y="12620199"/>
                  </a:moveTo>
                  <a:lnTo>
                    <a:pt x="0" y="12612578"/>
                  </a:lnTo>
                  <a:lnTo>
                    <a:pt x="0" y="4390241"/>
                  </a:lnTo>
                  <a:lnTo>
                    <a:pt x="17780" y="19050"/>
                  </a:lnTo>
                  <a:lnTo>
                    <a:pt x="10286335" y="0"/>
                  </a:lnTo>
                  <a:lnTo>
                    <a:pt x="20611223" y="508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-3810" y="0"/>
              <a:ext cx="20659483" cy="12646868"/>
            </a:xfrm>
            <a:custGeom>
              <a:avLst/>
              <a:gdLst/>
              <a:ahLst/>
              <a:cxnLst/>
              <a:rect l="l" t="t" r="r" b="b"/>
              <a:pathLst>
                <a:path w="20659483" h="12646868">
                  <a:moveTo>
                    <a:pt x="20625193" y="21590"/>
                  </a:moveTo>
                  <a:cubicBezTo>
                    <a:pt x="20626463" y="34290"/>
                    <a:pt x="20626463" y="44450"/>
                    <a:pt x="20627733" y="54610"/>
                  </a:cubicBezTo>
                  <a:cubicBezTo>
                    <a:pt x="20630273" y="258075"/>
                    <a:pt x="20631543" y="538662"/>
                    <a:pt x="20634083" y="809228"/>
                  </a:cubicBezTo>
                  <a:cubicBezTo>
                    <a:pt x="20634083" y="1200045"/>
                    <a:pt x="20646783" y="8906161"/>
                    <a:pt x="20653133" y="9296977"/>
                  </a:cubicBezTo>
                  <a:cubicBezTo>
                    <a:pt x="20659483" y="9888214"/>
                    <a:pt x="20655673" y="10489471"/>
                    <a:pt x="20655673" y="11080707"/>
                  </a:cubicBezTo>
                  <a:cubicBezTo>
                    <a:pt x="20655673" y="11601797"/>
                    <a:pt x="20656943" y="12082803"/>
                    <a:pt x="20658213" y="12585908"/>
                  </a:cubicBezTo>
                  <a:cubicBezTo>
                    <a:pt x="20658213" y="12607498"/>
                    <a:pt x="20658213" y="12621468"/>
                    <a:pt x="20658213" y="12645598"/>
                  </a:cubicBezTo>
                  <a:cubicBezTo>
                    <a:pt x="20635354" y="12645598"/>
                    <a:pt x="20615033" y="12646868"/>
                    <a:pt x="20533265" y="12645598"/>
                  </a:cubicBezTo>
                  <a:cubicBezTo>
                    <a:pt x="19474121" y="12640518"/>
                    <a:pt x="18398683" y="12646868"/>
                    <a:pt x="17339538" y="12641788"/>
                  </a:cubicBezTo>
                  <a:cubicBezTo>
                    <a:pt x="16704051" y="12637978"/>
                    <a:pt x="16084861" y="12640518"/>
                    <a:pt x="15449374" y="12637978"/>
                  </a:cubicBezTo>
                  <a:cubicBezTo>
                    <a:pt x="15156071" y="12636708"/>
                    <a:pt x="14862771" y="12635438"/>
                    <a:pt x="14569470" y="12634168"/>
                  </a:cubicBezTo>
                  <a:cubicBezTo>
                    <a:pt x="14390230" y="12634168"/>
                    <a:pt x="14227284" y="12635438"/>
                    <a:pt x="14048044" y="12635438"/>
                  </a:cubicBezTo>
                  <a:cubicBezTo>
                    <a:pt x="13591798" y="12634168"/>
                    <a:pt x="12337119" y="12635438"/>
                    <a:pt x="11880873" y="12634168"/>
                  </a:cubicBezTo>
                  <a:cubicBezTo>
                    <a:pt x="11554982" y="12632898"/>
                    <a:pt x="5037174" y="12641788"/>
                    <a:pt x="4711284" y="12640518"/>
                  </a:cubicBezTo>
                  <a:cubicBezTo>
                    <a:pt x="4629811" y="12640518"/>
                    <a:pt x="4532044" y="12641788"/>
                    <a:pt x="4450571" y="12641788"/>
                  </a:cubicBezTo>
                  <a:cubicBezTo>
                    <a:pt x="4255037" y="12641788"/>
                    <a:pt x="4075797" y="12643058"/>
                    <a:pt x="3880263" y="12643058"/>
                  </a:cubicBezTo>
                  <a:cubicBezTo>
                    <a:pt x="3391427" y="12643058"/>
                    <a:pt x="2918886" y="12641788"/>
                    <a:pt x="2430050" y="12640518"/>
                  </a:cubicBezTo>
                  <a:cubicBezTo>
                    <a:pt x="2136749" y="12639248"/>
                    <a:pt x="1843448" y="12637978"/>
                    <a:pt x="1566441" y="12636708"/>
                  </a:cubicBezTo>
                  <a:cubicBezTo>
                    <a:pt x="1045016" y="12635438"/>
                    <a:pt x="523591" y="12634168"/>
                    <a:pt x="48260" y="12634168"/>
                  </a:cubicBezTo>
                  <a:cubicBezTo>
                    <a:pt x="38100" y="12634168"/>
                    <a:pt x="29210" y="12634168"/>
                    <a:pt x="19050" y="12632898"/>
                  </a:cubicBezTo>
                  <a:cubicBezTo>
                    <a:pt x="10160" y="12631628"/>
                    <a:pt x="5080" y="12625278"/>
                    <a:pt x="7620" y="12616388"/>
                  </a:cubicBezTo>
                  <a:cubicBezTo>
                    <a:pt x="16510" y="12583851"/>
                    <a:pt x="12700" y="12333328"/>
                    <a:pt x="11430" y="12072782"/>
                  </a:cubicBezTo>
                  <a:cubicBezTo>
                    <a:pt x="10160" y="11541671"/>
                    <a:pt x="6350" y="11020582"/>
                    <a:pt x="7620" y="10489471"/>
                  </a:cubicBezTo>
                  <a:cubicBezTo>
                    <a:pt x="5080" y="9828088"/>
                    <a:pt x="0" y="1640967"/>
                    <a:pt x="7620" y="969563"/>
                  </a:cubicBezTo>
                  <a:cubicBezTo>
                    <a:pt x="8890" y="839290"/>
                    <a:pt x="7620" y="698997"/>
                    <a:pt x="8890" y="568724"/>
                  </a:cubicBezTo>
                  <a:cubicBezTo>
                    <a:pt x="10160" y="358285"/>
                    <a:pt x="12700" y="1278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6228" y="30480"/>
                    <a:pt x="376941" y="29210"/>
                  </a:cubicBezTo>
                  <a:cubicBezTo>
                    <a:pt x="816893" y="25400"/>
                    <a:pt x="1256845" y="22860"/>
                    <a:pt x="1713092" y="20320"/>
                  </a:cubicBezTo>
                  <a:cubicBezTo>
                    <a:pt x="2022688" y="17780"/>
                    <a:pt x="2332283" y="16510"/>
                    <a:pt x="2625585" y="13970"/>
                  </a:cubicBezTo>
                  <a:cubicBezTo>
                    <a:pt x="2918886" y="11430"/>
                    <a:pt x="3228482" y="8890"/>
                    <a:pt x="3521784" y="8890"/>
                  </a:cubicBezTo>
                  <a:cubicBezTo>
                    <a:pt x="3847674" y="7620"/>
                    <a:pt x="4173564" y="10160"/>
                    <a:pt x="4499455" y="8890"/>
                  </a:cubicBezTo>
                  <a:cubicBezTo>
                    <a:pt x="4906818" y="8890"/>
                    <a:pt x="12288236" y="6350"/>
                    <a:pt x="12695600" y="5080"/>
                  </a:cubicBezTo>
                  <a:cubicBezTo>
                    <a:pt x="13086669" y="3810"/>
                    <a:pt x="13477736" y="2540"/>
                    <a:pt x="13885101" y="2540"/>
                  </a:cubicBezTo>
                  <a:cubicBezTo>
                    <a:pt x="14553175" y="1270"/>
                    <a:pt x="15204957" y="0"/>
                    <a:pt x="15873031" y="0"/>
                  </a:cubicBezTo>
                  <a:cubicBezTo>
                    <a:pt x="16150038" y="0"/>
                    <a:pt x="16443340" y="2540"/>
                    <a:pt x="16720346" y="2540"/>
                  </a:cubicBezTo>
                  <a:cubicBezTo>
                    <a:pt x="17486189" y="3810"/>
                    <a:pt x="18268325" y="5080"/>
                    <a:pt x="19034168" y="7620"/>
                  </a:cubicBezTo>
                  <a:cubicBezTo>
                    <a:pt x="19441532" y="8890"/>
                    <a:pt x="19848895" y="12700"/>
                    <a:pt x="20256258" y="16510"/>
                  </a:cubicBezTo>
                  <a:cubicBezTo>
                    <a:pt x="20354025" y="16510"/>
                    <a:pt x="20451793" y="16510"/>
                    <a:pt x="20533265" y="16510"/>
                  </a:cubicBezTo>
                  <a:cubicBezTo>
                    <a:pt x="20606143" y="17780"/>
                    <a:pt x="20615033" y="20320"/>
                    <a:pt x="20625193" y="21590"/>
                  </a:cubicBezTo>
                  <a:close/>
                  <a:moveTo>
                    <a:pt x="20635354" y="12629088"/>
                  </a:moveTo>
                  <a:cubicBezTo>
                    <a:pt x="20636623" y="12612578"/>
                    <a:pt x="20637893" y="12599878"/>
                    <a:pt x="20637893" y="12587178"/>
                  </a:cubicBezTo>
                  <a:cubicBezTo>
                    <a:pt x="20636623" y="12032699"/>
                    <a:pt x="20635354" y="11501589"/>
                    <a:pt x="20635354" y="10930393"/>
                  </a:cubicBezTo>
                  <a:cubicBezTo>
                    <a:pt x="20635354" y="10669849"/>
                    <a:pt x="20637893" y="10409304"/>
                    <a:pt x="20636623" y="10148759"/>
                  </a:cubicBezTo>
                  <a:cubicBezTo>
                    <a:pt x="20636623" y="9908256"/>
                    <a:pt x="20635354" y="9657731"/>
                    <a:pt x="20634083" y="9417229"/>
                  </a:cubicBezTo>
                  <a:cubicBezTo>
                    <a:pt x="20629004" y="9046453"/>
                    <a:pt x="20617573" y="1370401"/>
                    <a:pt x="20617573" y="999626"/>
                  </a:cubicBezTo>
                  <a:cubicBezTo>
                    <a:pt x="20615033" y="688976"/>
                    <a:pt x="20612493" y="368306"/>
                    <a:pt x="20609954" y="63500"/>
                  </a:cubicBezTo>
                  <a:cubicBezTo>
                    <a:pt x="20608683" y="44450"/>
                    <a:pt x="20607413" y="43180"/>
                    <a:pt x="20484382" y="41910"/>
                  </a:cubicBezTo>
                  <a:cubicBezTo>
                    <a:pt x="20435498" y="41910"/>
                    <a:pt x="20402909" y="41910"/>
                    <a:pt x="20354025" y="40640"/>
                  </a:cubicBezTo>
                  <a:cubicBezTo>
                    <a:pt x="19946662" y="36830"/>
                    <a:pt x="19523005" y="31750"/>
                    <a:pt x="19115642" y="30480"/>
                  </a:cubicBezTo>
                  <a:cubicBezTo>
                    <a:pt x="18121676" y="26670"/>
                    <a:pt x="17111415" y="25400"/>
                    <a:pt x="16117450" y="22860"/>
                  </a:cubicBezTo>
                  <a:cubicBezTo>
                    <a:pt x="15970800" y="22860"/>
                    <a:pt x="15807855" y="22860"/>
                    <a:pt x="15661203" y="22860"/>
                  </a:cubicBezTo>
                  <a:cubicBezTo>
                    <a:pt x="15416785" y="22860"/>
                    <a:pt x="15172368" y="22860"/>
                    <a:pt x="14944244" y="22860"/>
                  </a:cubicBezTo>
                  <a:cubicBezTo>
                    <a:pt x="14422820" y="22860"/>
                    <a:pt x="13901394" y="22860"/>
                    <a:pt x="13396264" y="24130"/>
                  </a:cubicBezTo>
                  <a:cubicBezTo>
                    <a:pt x="12956312" y="25400"/>
                    <a:pt x="5542304" y="29210"/>
                    <a:pt x="5102352" y="29210"/>
                  </a:cubicBezTo>
                  <a:cubicBezTo>
                    <a:pt x="4385393" y="29210"/>
                    <a:pt x="3668434" y="26670"/>
                    <a:pt x="2951476" y="33020"/>
                  </a:cubicBezTo>
                  <a:cubicBezTo>
                    <a:pt x="2576701" y="36830"/>
                    <a:pt x="2218222" y="36830"/>
                    <a:pt x="1859742" y="38100"/>
                  </a:cubicBezTo>
                  <a:cubicBezTo>
                    <a:pt x="1240550" y="41910"/>
                    <a:pt x="621359" y="45720"/>
                    <a:pt x="49530" y="50800"/>
                  </a:cubicBezTo>
                  <a:cubicBezTo>
                    <a:pt x="36830" y="50800"/>
                    <a:pt x="34290" y="53340"/>
                    <a:pt x="33020" y="97740"/>
                  </a:cubicBezTo>
                  <a:cubicBezTo>
                    <a:pt x="31750" y="278117"/>
                    <a:pt x="31750" y="458494"/>
                    <a:pt x="30480" y="638872"/>
                  </a:cubicBezTo>
                  <a:cubicBezTo>
                    <a:pt x="29210" y="939500"/>
                    <a:pt x="26670" y="1230108"/>
                    <a:pt x="25400" y="1530737"/>
                  </a:cubicBezTo>
                  <a:cubicBezTo>
                    <a:pt x="20320" y="1851407"/>
                    <a:pt x="26670" y="9687795"/>
                    <a:pt x="29210" y="10008465"/>
                  </a:cubicBezTo>
                  <a:cubicBezTo>
                    <a:pt x="29210" y="10349178"/>
                    <a:pt x="29210" y="10699911"/>
                    <a:pt x="30480" y="11040624"/>
                  </a:cubicBezTo>
                  <a:cubicBezTo>
                    <a:pt x="30480" y="11291148"/>
                    <a:pt x="33020" y="11541671"/>
                    <a:pt x="33020" y="11792196"/>
                  </a:cubicBezTo>
                  <a:cubicBezTo>
                    <a:pt x="33020" y="12062761"/>
                    <a:pt x="33020" y="12333328"/>
                    <a:pt x="31750" y="12587178"/>
                  </a:cubicBezTo>
                  <a:cubicBezTo>
                    <a:pt x="31750" y="12590988"/>
                    <a:pt x="31750" y="12593528"/>
                    <a:pt x="31750" y="12597338"/>
                  </a:cubicBezTo>
                  <a:cubicBezTo>
                    <a:pt x="31750" y="12607498"/>
                    <a:pt x="35560" y="12611309"/>
                    <a:pt x="44450" y="12611309"/>
                  </a:cubicBezTo>
                  <a:cubicBezTo>
                    <a:pt x="148817" y="12611309"/>
                    <a:pt x="376941" y="12612578"/>
                    <a:pt x="588769" y="12612578"/>
                  </a:cubicBezTo>
                  <a:cubicBezTo>
                    <a:pt x="898365" y="12612578"/>
                    <a:pt x="1224256" y="12610038"/>
                    <a:pt x="1533852" y="12612578"/>
                  </a:cubicBezTo>
                  <a:cubicBezTo>
                    <a:pt x="2038982" y="12616388"/>
                    <a:pt x="2544112" y="12618928"/>
                    <a:pt x="3049243" y="12617659"/>
                  </a:cubicBezTo>
                  <a:cubicBezTo>
                    <a:pt x="3375133" y="12616388"/>
                    <a:pt x="3684729" y="12618928"/>
                    <a:pt x="4010619" y="12618928"/>
                  </a:cubicBezTo>
                  <a:cubicBezTo>
                    <a:pt x="4483160" y="12618928"/>
                    <a:pt x="4955702" y="12617659"/>
                    <a:pt x="5428243" y="12618928"/>
                  </a:cubicBezTo>
                  <a:cubicBezTo>
                    <a:pt x="6128907" y="12620198"/>
                    <a:pt x="13819922" y="12610038"/>
                    <a:pt x="14536881" y="12612578"/>
                  </a:cubicBezTo>
                  <a:cubicBezTo>
                    <a:pt x="14846478" y="12613848"/>
                    <a:pt x="15156071" y="12615118"/>
                    <a:pt x="15449374" y="12615118"/>
                  </a:cubicBezTo>
                  <a:cubicBezTo>
                    <a:pt x="15987093" y="12617659"/>
                    <a:pt x="16508517" y="12613848"/>
                    <a:pt x="17046238" y="12617659"/>
                  </a:cubicBezTo>
                  <a:cubicBezTo>
                    <a:pt x="17486189" y="12620198"/>
                    <a:pt x="17926141" y="12620198"/>
                    <a:pt x="18366094" y="12622738"/>
                  </a:cubicBezTo>
                  <a:cubicBezTo>
                    <a:pt x="19017874" y="12626548"/>
                    <a:pt x="19669655" y="12629088"/>
                    <a:pt x="20321437" y="12630359"/>
                  </a:cubicBezTo>
                  <a:cubicBezTo>
                    <a:pt x="20565854" y="12630359"/>
                    <a:pt x="20615033" y="12629088"/>
                    <a:pt x="20635354" y="12629088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885407" y="7603526"/>
            <a:ext cx="12668012" cy="852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2"/>
              </a:lnSpc>
            </a:pPr>
            <a:r>
              <a:rPr lang="en-US" sz="4800" b="1" u="sng" dirty="0">
                <a:latin typeface="Arial Bold"/>
              </a:rPr>
              <a:t>Introduction</a:t>
            </a:r>
          </a:p>
          <a:p>
            <a:pPr algn="l">
              <a:lnSpc>
                <a:spcPts val="4200"/>
              </a:lnSpc>
            </a:pPr>
            <a:endParaRPr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TMAO, a meat preservative, may increase long-term cardiovascular health risks.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Hypothesis: Higher TMAO levels correlate with greater cardiovascular risk.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Seven studies reviewed TMAO's links to: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- Heart failure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Type 2 diabetes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Atherosclerosis (association vs. non-association)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Potential therapeutic use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TMAO in dietary supplements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Effects of lifestyle changes on obesity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Post-myocardial infarction risk stratification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Studies assessed for relevance, methodology, and statistical integrity.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Provides a comprehensive view of TMAO’s role in cardiovascular health</a:t>
            </a:r>
            <a:r>
              <a:rPr lang="en-US" sz="3001" dirty="0">
                <a:solidFill>
                  <a:srgbClr val="222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96081" y="10221130"/>
            <a:ext cx="1016186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  <a:spcBef>
                <a:spcPct val="0"/>
              </a:spcBef>
            </a:pPr>
            <a:endParaRPr dirty="0"/>
          </a:p>
        </p:txBody>
      </p:sp>
      <p:grpSp>
        <p:nvGrpSpPr>
          <p:cNvPr id="31" name="Group 31"/>
          <p:cNvGrpSpPr/>
          <p:nvPr/>
        </p:nvGrpSpPr>
        <p:grpSpPr>
          <a:xfrm>
            <a:off x="2540861" y="18128974"/>
            <a:ext cx="13410779" cy="13500125"/>
            <a:chOff x="0" y="0"/>
            <a:chExt cx="20653133" cy="18618404"/>
          </a:xfrm>
          <a:solidFill>
            <a:schemeClr val="bg1"/>
          </a:solidFill>
        </p:grpSpPr>
        <p:sp>
          <p:nvSpPr>
            <p:cNvPr id="32" name="Freeform 32"/>
            <p:cNvSpPr/>
            <p:nvPr/>
          </p:nvSpPr>
          <p:spPr>
            <a:xfrm>
              <a:off x="10160" y="16510"/>
              <a:ext cx="20630273" cy="18590464"/>
            </a:xfrm>
            <a:custGeom>
              <a:avLst/>
              <a:gdLst/>
              <a:ahLst/>
              <a:cxnLst/>
              <a:rect l="l" t="t" r="r" b="b"/>
              <a:pathLst>
                <a:path w="20630273" h="18590464">
                  <a:moveTo>
                    <a:pt x="20630273" y="18590464"/>
                  </a:moveTo>
                  <a:lnTo>
                    <a:pt x="0" y="18582843"/>
                  </a:lnTo>
                  <a:lnTo>
                    <a:pt x="0" y="6460885"/>
                  </a:lnTo>
                  <a:lnTo>
                    <a:pt x="17780" y="19050"/>
                  </a:lnTo>
                  <a:lnTo>
                    <a:pt x="10286335" y="0"/>
                  </a:lnTo>
                  <a:lnTo>
                    <a:pt x="20611223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-3810" y="0"/>
              <a:ext cx="20659483" cy="18617133"/>
            </a:xfrm>
            <a:custGeom>
              <a:avLst/>
              <a:gdLst/>
              <a:ahLst/>
              <a:cxnLst/>
              <a:rect l="l" t="t" r="r" b="b"/>
              <a:pathLst>
                <a:path w="20659483" h="18617133">
                  <a:moveTo>
                    <a:pt x="20625193" y="21590"/>
                  </a:moveTo>
                  <a:cubicBezTo>
                    <a:pt x="20626463" y="34290"/>
                    <a:pt x="20626463" y="44450"/>
                    <a:pt x="20627733" y="54610"/>
                  </a:cubicBezTo>
                  <a:cubicBezTo>
                    <a:pt x="20630273" y="350453"/>
                    <a:pt x="20631543" y="764835"/>
                    <a:pt x="20634083" y="1164418"/>
                  </a:cubicBezTo>
                  <a:cubicBezTo>
                    <a:pt x="20634083" y="1741594"/>
                    <a:pt x="20646783" y="13122317"/>
                    <a:pt x="20653133" y="13699491"/>
                  </a:cubicBezTo>
                  <a:cubicBezTo>
                    <a:pt x="20659483" y="14572655"/>
                    <a:pt x="20655673" y="15460618"/>
                    <a:pt x="20655673" y="16333780"/>
                  </a:cubicBezTo>
                  <a:cubicBezTo>
                    <a:pt x="20655673" y="17103348"/>
                    <a:pt x="20656943" y="17813717"/>
                    <a:pt x="20658213" y="18556174"/>
                  </a:cubicBezTo>
                  <a:cubicBezTo>
                    <a:pt x="20658213" y="18577764"/>
                    <a:pt x="20658213" y="18591733"/>
                    <a:pt x="20658213" y="18615864"/>
                  </a:cubicBezTo>
                  <a:cubicBezTo>
                    <a:pt x="20635354" y="18615864"/>
                    <a:pt x="20615033" y="18617133"/>
                    <a:pt x="20533265" y="18615864"/>
                  </a:cubicBezTo>
                  <a:cubicBezTo>
                    <a:pt x="19474121" y="18610783"/>
                    <a:pt x="18398683" y="18617133"/>
                    <a:pt x="17339538" y="18612053"/>
                  </a:cubicBezTo>
                  <a:cubicBezTo>
                    <a:pt x="16704051" y="18608244"/>
                    <a:pt x="16084861" y="18610783"/>
                    <a:pt x="15449374" y="18608244"/>
                  </a:cubicBezTo>
                  <a:cubicBezTo>
                    <a:pt x="15156071" y="18606974"/>
                    <a:pt x="14862771" y="18605703"/>
                    <a:pt x="14569470" y="18604433"/>
                  </a:cubicBezTo>
                  <a:cubicBezTo>
                    <a:pt x="14390230" y="18604433"/>
                    <a:pt x="14227284" y="18605703"/>
                    <a:pt x="14048044" y="18605703"/>
                  </a:cubicBezTo>
                  <a:cubicBezTo>
                    <a:pt x="13591798" y="18604433"/>
                    <a:pt x="12337119" y="18605703"/>
                    <a:pt x="11880873" y="18604433"/>
                  </a:cubicBezTo>
                  <a:cubicBezTo>
                    <a:pt x="11554982" y="18603164"/>
                    <a:pt x="5037174" y="18612053"/>
                    <a:pt x="4711284" y="18610783"/>
                  </a:cubicBezTo>
                  <a:cubicBezTo>
                    <a:pt x="4629811" y="18610783"/>
                    <a:pt x="4532044" y="18612053"/>
                    <a:pt x="4450571" y="18612053"/>
                  </a:cubicBezTo>
                  <a:cubicBezTo>
                    <a:pt x="4255037" y="18612053"/>
                    <a:pt x="4075797" y="18613324"/>
                    <a:pt x="3880263" y="18613324"/>
                  </a:cubicBezTo>
                  <a:cubicBezTo>
                    <a:pt x="3391427" y="18613324"/>
                    <a:pt x="2918886" y="18612053"/>
                    <a:pt x="2430050" y="18610783"/>
                  </a:cubicBezTo>
                  <a:cubicBezTo>
                    <a:pt x="2136749" y="18609514"/>
                    <a:pt x="1843448" y="18608244"/>
                    <a:pt x="1566441" y="18606974"/>
                  </a:cubicBezTo>
                  <a:cubicBezTo>
                    <a:pt x="1045016" y="18605703"/>
                    <a:pt x="523591" y="18604433"/>
                    <a:pt x="48260" y="18604433"/>
                  </a:cubicBezTo>
                  <a:cubicBezTo>
                    <a:pt x="38100" y="18604433"/>
                    <a:pt x="29210" y="18604433"/>
                    <a:pt x="19050" y="18603164"/>
                  </a:cubicBezTo>
                  <a:cubicBezTo>
                    <a:pt x="10160" y="18601894"/>
                    <a:pt x="5080" y="18595544"/>
                    <a:pt x="7620" y="18586653"/>
                  </a:cubicBezTo>
                  <a:cubicBezTo>
                    <a:pt x="16510" y="18553688"/>
                    <a:pt x="12700" y="18183702"/>
                    <a:pt x="11430" y="17798918"/>
                  </a:cubicBezTo>
                  <a:cubicBezTo>
                    <a:pt x="10160" y="17014552"/>
                    <a:pt x="6350" y="16244984"/>
                    <a:pt x="7620" y="15460618"/>
                  </a:cubicBezTo>
                  <a:cubicBezTo>
                    <a:pt x="5080" y="14483859"/>
                    <a:pt x="0" y="2392766"/>
                    <a:pt x="7620" y="1401208"/>
                  </a:cubicBezTo>
                  <a:cubicBezTo>
                    <a:pt x="8890" y="1208816"/>
                    <a:pt x="7620" y="1001625"/>
                    <a:pt x="8890" y="809233"/>
                  </a:cubicBezTo>
                  <a:cubicBezTo>
                    <a:pt x="10160" y="498446"/>
                    <a:pt x="12700" y="1580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6228" y="30480"/>
                    <a:pt x="376941" y="29210"/>
                  </a:cubicBezTo>
                  <a:cubicBezTo>
                    <a:pt x="816893" y="25400"/>
                    <a:pt x="1256845" y="22860"/>
                    <a:pt x="1713092" y="20320"/>
                  </a:cubicBezTo>
                  <a:cubicBezTo>
                    <a:pt x="2022688" y="17780"/>
                    <a:pt x="2332283" y="16510"/>
                    <a:pt x="2625585" y="13970"/>
                  </a:cubicBezTo>
                  <a:cubicBezTo>
                    <a:pt x="2918886" y="11430"/>
                    <a:pt x="3228482" y="8890"/>
                    <a:pt x="3521784" y="8890"/>
                  </a:cubicBezTo>
                  <a:cubicBezTo>
                    <a:pt x="3847674" y="7620"/>
                    <a:pt x="4173564" y="10160"/>
                    <a:pt x="4499455" y="8890"/>
                  </a:cubicBezTo>
                  <a:cubicBezTo>
                    <a:pt x="4906818" y="8890"/>
                    <a:pt x="12288236" y="6350"/>
                    <a:pt x="12695600" y="5080"/>
                  </a:cubicBezTo>
                  <a:cubicBezTo>
                    <a:pt x="13086669" y="3810"/>
                    <a:pt x="13477736" y="2540"/>
                    <a:pt x="13885101" y="2540"/>
                  </a:cubicBezTo>
                  <a:cubicBezTo>
                    <a:pt x="14553175" y="1270"/>
                    <a:pt x="15204957" y="0"/>
                    <a:pt x="15873031" y="0"/>
                  </a:cubicBezTo>
                  <a:cubicBezTo>
                    <a:pt x="16150038" y="0"/>
                    <a:pt x="16443340" y="2540"/>
                    <a:pt x="16720346" y="2540"/>
                  </a:cubicBezTo>
                  <a:cubicBezTo>
                    <a:pt x="17486189" y="3810"/>
                    <a:pt x="18268325" y="5080"/>
                    <a:pt x="19034168" y="7620"/>
                  </a:cubicBezTo>
                  <a:cubicBezTo>
                    <a:pt x="19441532" y="8890"/>
                    <a:pt x="19848895" y="12700"/>
                    <a:pt x="20256258" y="16510"/>
                  </a:cubicBezTo>
                  <a:cubicBezTo>
                    <a:pt x="20354025" y="16510"/>
                    <a:pt x="20451793" y="16510"/>
                    <a:pt x="20533265" y="16510"/>
                  </a:cubicBezTo>
                  <a:cubicBezTo>
                    <a:pt x="20606143" y="17780"/>
                    <a:pt x="20615033" y="20320"/>
                    <a:pt x="20625193" y="21590"/>
                  </a:cubicBezTo>
                  <a:close/>
                  <a:moveTo>
                    <a:pt x="20635354" y="18599353"/>
                  </a:moveTo>
                  <a:cubicBezTo>
                    <a:pt x="20636623" y="18582844"/>
                    <a:pt x="20637893" y="18570144"/>
                    <a:pt x="20637893" y="18557444"/>
                  </a:cubicBezTo>
                  <a:cubicBezTo>
                    <a:pt x="20636623" y="17739722"/>
                    <a:pt x="20635354" y="16955356"/>
                    <a:pt x="20635354" y="16111790"/>
                  </a:cubicBezTo>
                  <a:cubicBezTo>
                    <a:pt x="20635354" y="15727006"/>
                    <a:pt x="20637893" y="15342223"/>
                    <a:pt x="20636623" y="14957439"/>
                  </a:cubicBezTo>
                  <a:cubicBezTo>
                    <a:pt x="20636623" y="14602253"/>
                    <a:pt x="20635354" y="14232268"/>
                    <a:pt x="20634083" y="13877085"/>
                  </a:cubicBezTo>
                  <a:cubicBezTo>
                    <a:pt x="20629004" y="13329507"/>
                    <a:pt x="20617573" y="1993183"/>
                    <a:pt x="20617573" y="1445606"/>
                  </a:cubicBezTo>
                  <a:cubicBezTo>
                    <a:pt x="20615033" y="986826"/>
                    <a:pt x="20612493" y="513245"/>
                    <a:pt x="20609954" y="63500"/>
                  </a:cubicBezTo>
                  <a:cubicBezTo>
                    <a:pt x="20608683" y="44450"/>
                    <a:pt x="20607413" y="43180"/>
                    <a:pt x="20484382" y="41910"/>
                  </a:cubicBezTo>
                  <a:cubicBezTo>
                    <a:pt x="20435498" y="41910"/>
                    <a:pt x="20402909" y="41910"/>
                    <a:pt x="20354025" y="40640"/>
                  </a:cubicBezTo>
                  <a:cubicBezTo>
                    <a:pt x="19946662" y="36830"/>
                    <a:pt x="19523005" y="31750"/>
                    <a:pt x="19115642" y="30480"/>
                  </a:cubicBezTo>
                  <a:cubicBezTo>
                    <a:pt x="18121676" y="26670"/>
                    <a:pt x="17111415" y="25400"/>
                    <a:pt x="16117450" y="22860"/>
                  </a:cubicBezTo>
                  <a:cubicBezTo>
                    <a:pt x="15970800" y="22860"/>
                    <a:pt x="15807855" y="22860"/>
                    <a:pt x="15661203" y="22860"/>
                  </a:cubicBezTo>
                  <a:cubicBezTo>
                    <a:pt x="15416785" y="22860"/>
                    <a:pt x="15172368" y="22860"/>
                    <a:pt x="14944244" y="22860"/>
                  </a:cubicBezTo>
                  <a:cubicBezTo>
                    <a:pt x="14422820" y="22860"/>
                    <a:pt x="13901394" y="22860"/>
                    <a:pt x="13396264" y="24130"/>
                  </a:cubicBezTo>
                  <a:cubicBezTo>
                    <a:pt x="12956312" y="25400"/>
                    <a:pt x="5542304" y="29210"/>
                    <a:pt x="5102352" y="29210"/>
                  </a:cubicBezTo>
                  <a:cubicBezTo>
                    <a:pt x="4385393" y="29210"/>
                    <a:pt x="3668434" y="26670"/>
                    <a:pt x="2951476" y="33020"/>
                  </a:cubicBezTo>
                  <a:cubicBezTo>
                    <a:pt x="2576701" y="36830"/>
                    <a:pt x="2218222" y="36830"/>
                    <a:pt x="1859742" y="38100"/>
                  </a:cubicBezTo>
                  <a:cubicBezTo>
                    <a:pt x="1240550" y="41910"/>
                    <a:pt x="621359" y="45720"/>
                    <a:pt x="49530" y="50800"/>
                  </a:cubicBezTo>
                  <a:cubicBezTo>
                    <a:pt x="36830" y="50800"/>
                    <a:pt x="34290" y="53340"/>
                    <a:pt x="33020" y="113662"/>
                  </a:cubicBezTo>
                  <a:cubicBezTo>
                    <a:pt x="31750" y="380051"/>
                    <a:pt x="31750" y="646440"/>
                    <a:pt x="30480" y="912829"/>
                  </a:cubicBezTo>
                  <a:cubicBezTo>
                    <a:pt x="29210" y="1356810"/>
                    <a:pt x="26670" y="1785992"/>
                    <a:pt x="25400" y="2229974"/>
                  </a:cubicBezTo>
                  <a:cubicBezTo>
                    <a:pt x="20320" y="2703554"/>
                    <a:pt x="26670" y="14276667"/>
                    <a:pt x="29210" y="14750247"/>
                  </a:cubicBezTo>
                  <a:cubicBezTo>
                    <a:pt x="29210" y="15253426"/>
                    <a:pt x="29210" y="15771403"/>
                    <a:pt x="30480" y="16274583"/>
                  </a:cubicBezTo>
                  <a:cubicBezTo>
                    <a:pt x="30480" y="16644567"/>
                    <a:pt x="33020" y="17014552"/>
                    <a:pt x="33020" y="17384536"/>
                  </a:cubicBezTo>
                  <a:cubicBezTo>
                    <a:pt x="33020" y="17784119"/>
                    <a:pt x="33020" y="18183702"/>
                    <a:pt x="31750" y="18557444"/>
                  </a:cubicBezTo>
                  <a:cubicBezTo>
                    <a:pt x="31750" y="18561253"/>
                    <a:pt x="31750" y="18563794"/>
                    <a:pt x="31750" y="18567603"/>
                  </a:cubicBezTo>
                  <a:cubicBezTo>
                    <a:pt x="31750" y="18577764"/>
                    <a:pt x="35560" y="18581574"/>
                    <a:pt x="44450" y="18581574"/>
                  </a:cubicBezTo>
                  <a:cubicBezTo>
                    <a:pt x="148817" y="18581574"/>
                    <a:pt x="376941" y="18582844"/>
                    <a:pt x="588769" y="18582844"/>
                  </a:cubicBezTo>
                  <a:cubicBezTo>
                    <a:pt x="898365" y="18582844"/>
                    <a:pt x="1224256" y="18580303"/>
                    <a:pt x="1533852" y="18582844"/>
                  </a:cubicBezTo>
                  <a:cubicBezTo>
                    <a:pt x="2038982" y="18586653"/>
                    <a:pt x="2544112" y="18589194"/>
                    <a:pt x="3049243" y="18587924"/>
                  </a:cubicBezTo>
                  <a:cubicBezTo>
                    <a:pt x="3375133" y="18586653"/>
                    <a:pt x="3684729" y="18589194"/>
                    <a:pt x="4010619" y="18589194"/>
                  </a:cubicBezTo>
                  <a:cubicBezTo>
                    <a:pt x="4483160" y="18589194"/>
                    <a:pt x="4955702" y="18587924"/>
                    <a:pt x="5428243" y="18589194"/>
                  </a:cubicBezTo>
                  <a:cubicBezTo>
                    <a:pt x="6128907" y="18590464"/>
                    <a:pt x="13819922" y="18580303"/>
                    <a:pt x="14536881" y="18582844"/>
                  </a:cubicBezTo>
                  <a:cubicBezTo>
                    <a:pt x="14846478" y="18584114"/>
                    <a:pt x="15156071" y="18585383"/>
                    <a:pt x="15449374" y="18585383"/>
                  </a:cubicBezTo>
                  <a:cubicBezTo>
                    <a:pt x="15987093" y="18587924"/>
                    <a:pt x="16508517" y="18584114"/>
                    <a:pt x="17046238" y="18587924"/>
                  </a:cubicBezTo>
                  <a:cubicBezTo>
                    <a:pt x="17486189" y="18590464"/>
                    <a:pt x="17926141" y="18590464"/>
                    <a:pt x="18366094" y="18593003"/>
                  </a:cubicBezTo>
                  <a:cubicBezTo>
                    <a:pt x="19017874" y="18596814"/>
                    <a:pt x="19669655" y="18599353"/>
                    <a:pt x="20321437" y="18600624"/>
                  </a:cubicBezTo>
                  <a:cubicBezTo>
                    <a:pt x="20565854" y="18600624"/>
                    <a:pt x="20615033" y="18599353"/>
                    <a:pt x="20635354" y="1859935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910410" y="18566344"/>
            <a:ext cx="12668012" cy="1263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2"/>
              </a:lnSpc>
            </a:pPr>
            <a:r>
              <a:rPr lang="en-US" sz="4800" b="1" u="sng" dirty="0">
                <a:latin typeface="Arial Bold"/>
                <a:ea typeface="Arial Bold"/>
                <a:cs typeface="Arial Bold"/>
                <a:sym typeface="Arial Bold"/>
              </a:rPr>
              <a:t>Methodology</a:t>
            </a:r>
          </a:p>
          <a:p>
            <a:pPr algn="l">
              <a:lnSpc>
                <a:spcPts val="4502"/>
              </a:lnSpc>
            </a:pPr>
            <a:endParaRPr lang="en-US" sz="3001" b="1" dirty="0"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Narrative and Systematic Reviews Approach: </a:t>
            </a:r>
          </a:p>
          <a:p>
            <a:pPr algn="l"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Reviewed existing literature and experimental trials, examining biochemical pathways and therapeutic interventions (e.g., dimethyl-1-butanol, indole-3- carbinol) for reducing TMAO production. </a:t>
            </a:r>
          </a:p>
          <a:p>
            <a:pPr algn="l"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Clinical Case-Control and Cohort Studies Approach: </a:t>
            </a:r>
          </a:p>
          <a:p>
            <a:pPr algn="l"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Compared TMAO plasma levels in patient groups with specific conditions (e.g., heart failure, type 2 diabetes) against control groups, assessing correlations with risk factors (e.g., insulin resistance, lipid profiles). </a:t>
            </a:r>
          </a:p>
          <a:p>
            <a:pPr algn="l"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Population-Based Cross-Sectional Analysis Approach: </a:t>
            </a:r>
          </a:p>
          <a:p>
            <a:pPr algn="l"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Collected data on carotid artery thickness, blood pressure, and plasma TMAO levels, comparing these markers with cardiovascular risk indicators, stratified by demographic factors. </a:t>
            </a:r>
          </a:p>
          <a:p>
            <a:pPr algn="l"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Intervention and Lifestyle Modification Studies Approach: </a:t>
            </a:r>
          </a:p>
          <a:p>
            <a:pPr algn="l"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Implemented diet and exercise interventions, measuring TMAO plasma levels, VO2 max, and fasting glucose pre- and post-intervention to evaluate changes and their impact on cardiovascular health. </a:t>
            </a:r>
          </a:p>
          <a:p>
            <a:pPr algn="l"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Longitudinal Cohort Studies on Prognostic Value of TMAO Approach: </a:t>
            </a: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Monitored TMAO levels and clinical outcomes (e.g., mortality, hospitalization) over time in heart failure patients, analyzing trends in correlation to cardiac health.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43009" y="4768494"/>
            <a:ext cx="38467596" cy="74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000" b="1" dirty="0">
                <a:latin typeface="Barlow Medium Bold"/>
                <a:ea typeface="Barlow Medium Bold"/>
                <a:cs typeface="Barlow Medium Bold"/>
                <a:sym typeface="Barlow Medium Bold"/>
              </a:rPr>
              <a:t>Meena Sahely,Vanessa klein, Daniel Todd, Shania Okorie, Melchor L Bareng, PhD, PGCOHS, PGCCTM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977779" y="18128974"/>
            <a:ext cx="11331862" cy="13499203"/>
            <a:chOff x="0" y="0"/>
            <a:chExt cx="17451517" cy="18618404"/>
          </a:xfrm>
        </p:grpSpPr>
        <p:sp>
          <p:nvSpPr>
            <p:cNvPr id="42" name="Freeform 42"/>
            <p:cNvSpPr/>
            <p:nvPr/>
          </p:nvSpPr>
          <p:spPr>
            <a:xfrm>
              <a:off x="10160" y="16510"/>
              <a:ext cx="17428658" cy="18590464"/>
            </a:xfrm>
            <a:custGeom>
              <a:avLst/>
              <a:gdLst/>
              <a:ahLst/>
              <a:cxnLst/>
              <a:rect l="l" t="t" r="r" b="b"/>
              <a:pathLst>
                <a:path w="17428658" h="18590464">
                  <a:moveTo>
                    <a:pt x="17428658" y="18590464"/>
                  </a:moveTo>
                  <a:lnTo>
                    <a:pt x="0" y="18582843"/>
                  </a:lnTo>
                  <a:lnTo>
                    <a:pt x="0" y="6460885"/>
                  </a:lnTo>
                  <a:lnTo>
                    <a:pt x="17780" y="19050"/>
                  </a:lnTo>
                  <a:lnTo>
                    <a:pt x="8689643" y="0"/>
                  </a:lnTo>
                  <a:lnTo>
                    <a:pt x="17409608" y="508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-3810" y="0"/>
              <a:ext cx="17457867" cy="18617133"/>
            </a:xfrm>
            <a:custGeom>
              <a:avLst/>
              <a:gdLst/>
              <a:ahLst/>
              <a:cxnLst/>
              <a:rect l="l" t="t" r="r" b="b"/>
              <a:pathLst>
                <a:path w="17457867" h="18617133">
                  <a:moveTo>
                    <a:pt x="17423578" y="21590"/>
                  </a:moveTo>
                  <a:cubicBezTo>
                    <a:pt x="17424847" y="34290"/>
                    <a:pt x="17424847" y="44450"/>
                    <a:pt x="17426117" y="54610"/>
                  </a:cubicBezTo>
                  <a:cubicBezTo>
                    <a:pt x="17428658" y="350453"/>
                    <a:pt x="17429928" y="764835"/>
                    <a:pt x="17432467" y="1164418"/>
                  </a:cubicBezTo>
                  <a:cubicBezTo>
                    <a:pt x="17432467" y="1741594"/>
                    <a:pt x="17445167" y="13122317"/>
                    <a:pt x="17451517" y="13699491"/>
                  </a:cubicBezTo>
                  <a:cubicBezTo>
                    <a:pt x="17457867" y="14572655"/>
                    <a:pt x="17454058" y="15460618"/>
                    <a:pt x="17454058" y="16333780"/>
                  </a:cubicBezTo>
                  <a:cubicBezTo>
                    <a:pt x="17454058" y="17103348"/>
                    <a:pt x="17455328" y="17813717"/>
                    <a:pt x="17456597" y="18556174"/>
                  </a:cubicBezTo>
                  <a:cubicBezTo>
                    <a:pt x="17456597" y="18577764"/>
                    <a:pt x="17456597" y="18591733"/>
                    <a:pt x="17456597" y="18615864"/>
                  </a:cubicBezTo>
                  <a:cubicBezTo>
                    <a:pt x="17433737" y="18615864"/>
                    <a:pt x="17413417" y="18617133"/>
                    <a:pt x="17342034" y="18615864"/>
                  </a:cubicBezTo>
                  <a:cubicBezTo>
                    <a:pt x="16447929" y="18610783"/>
                    <a:pt x="15540069" y="18617133"/>
                    <a:pt x="14645966" y="18612053"/>
                  </a:cubicBezTo>
                  <a:cubicBezTo>
                    <a:pt x="14109502" y="18608244"/>
                    <a:pt x="13586796" y="18610783"/>
                    <a:pt x="13050335" y="18608244"/>
                  </a:cubicBezTo>
                  <a:cubicBezTo>
                    <a:pt x="12802736" y="18606974"/>
                    <a:pt x="12555138" y="18605703"/>
                    <a:pt x="12307540" y="18604433"/>
                  </a:cubicBezTo>
                  <a:cubicBezTo>
                    <a:pt x="12156230" y="18604433"/>
                    <a:pt x="12018676" y="18605703"/>
                    <a:pt x="11867365" y="18605703"/>
                  </a:cubicBezTo>
                  <a:cubicBezTo>
                    <a:pt x="11482213" y="18604433"/>
                    <a:pt x="10423043" y="18605703"/>
                    <a:pt x="10037891" y="18604433"/>
                  </a:cubicBezTo>
                  <a:cubicBezTo>
                    <a:pt x="9762783" y="18603164"/>
                    <a:pt x="4260604" y="18612053"/>
                    <a:pt x="3985495" y="18610783"/>
                  </a:cubicBezTo>
                  <a:cubicBezTo>
                    <a:pt x="3916717" y="18610783"/>
                    <a:pt x="3834185" y="18612053"/>
                    <a:pt x="3765408" y="18612053"/>
                  </a:cubicBezTo>
                  <a:cubicBezTo>
                    <a:pt x="3600342" y="18612053"/>
                    <a:pt x="3449032" y="18613324"/>
                    <a:pt x="3283967" y="18613324"/>
                  </a:cubicBezTo>
                  <a:cubicBezTo>
                    <a:pt x="2871304" y="18613324"/>
                    <a:pt x="2472396" y="18612053"/>
                    <a:pt x="2059732" y="18610783"/>
                  </a:cubicBezTo>
                  <a:cubicBezTo>
                    <a:pt x="1812134" y="18609514"/>
                    <a:pt x="1564536" y="18608244"/>
                    <a:pt x="1330694" y="18606974"/>
                  </a:cubicBezTo>
                  <a:cubicBezTo>
                    <a:pt x="890519" y="18605703"/>
                    <a:pt x="450345" y="18604433"/>
                    <a:pt x="48260" y="18604433"/>
                  </a:cubicBezTo>
                  <a:cubicBezTo>
                    <a:pt x="38100" y="18604433"/>
                    <a:pt x="29210" y="18604433"/>
                    <a:pt x="19050" y="18603164"/>
                  </a:cubicBezTo>
                  <a:cubicBezTo>
                    <a:pt x="10160" y="18601894"/>
                    <a:pt x="5080" y="18595544"/>
                    <a:pt x="7620" y="18586653"/>
                  </a:cubicBezTo>
                  <a:cubicBezTo>
                    <a:pt x="16510" y="18553688"/>
                    <a:pt x="12700" y="18183702"/>
                    <a:pt x="11430" y="17798918"/>
                  </a:cubicBezTo>
                  <a:cubicBezTo>
                    <a:pt x="10160" y="17014552"/>
                    <a:pt x="6350" y="16244984"/>
                    <a:pt x="7620" y="15460618"/>
                  </a:cubicBezTo>
                  <a:cubicBezTo>
                    <a:pt x="5080" y="14483859"/>
                    <a:pt x="0" y="2392766"/>
                    <a:pt x="7620" y="1401208"/>
                  </a:cubicBezTo>
                  <a:cubicBezTo>
                    <a:pt x="8890" y="1208816"/>
                    <a:pt x="7620" y="1001625"/>
                    <a:pt x="8890" y="809233"/>
                  </a:cubicBezTo>
                  <a:cubicBezTo>
                    <a:pt x="10160" y="498446"/>
                    <a:pt x="12700" y="1580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6459" y="30480"/>
                    <a:pt x="326546" y="29210"/>
                  </a:cubicBezTo>
                  <a:cubicBezTo>
                    <a:pt x="697943" y="25400"/>
                    <a:pt x="1069340" y="22860"/>
                    <a:pt x="1454493" y="20320"/>
                  </a:cubicBezTo>
                  <a:cubicBezTo>
                    <a:pt x="1715846" y="17780"/>
                    <a:pt x="1977200" y="16510"/>
                    <a:pt x="2224798" y="13970"/>
                  </a:cubicBezTo>
                  <a:cubicBezTo>
                    <a:pt x="2472396" y="11430"/>
                    <a:pt x="2733749" y="8890"/>
                    <a:pt x="2981347" y="8890"/>
                  </a:cubicBezTo>
                  <a:cubicBezTo>
                    <a:pt x="3256456" y="7620"/>
                    <a:pt x="3531565" y="10160"/>
                    <a:pt x="3806674" y="8890"/>
                  </a:cubicBezTo>
                  <a:cubicBezTo>
                    <a:pt x="4150560" y="8890"/>
                    <a:pt x="10381777" y="6350"/>
                    <a:pt x="10725663" y="5080"/>
                  </a:cubicBezTo>
                  <a:cubicBezTo>
                    <a:pt x="11055794" y="3810"/>
                    <a:pt x="11385925" y="2540"/>
                    <a:pt x="11729811" y="2540"/>
                  </a:cubicBezTo>
                  <a:cubicBezTo>
                    <a:pt x="12293785" y="1270"/>
                    <a:pt x="12844002" y="0"/>
                    <a:pt x="13407976" y="0"/>
                  </a:cubicBezTo>
                  <a:cubicBezTo>
                    <a:pt x="13641819" y="0"/>
                    <a:pt x="13889417" y="2540"/>
                    <a:pt x="14123258" y="2540"/>
                  </a:cubicBezTo>
                  <a:cubicBezTo>
                    <a:pt x="14769765" y="3810"/>
                    <a:pt x="15430027" y="5080"/>
                    <a:pt x="16076533" y="7620"/>
                  </a:cubicBezTo>
                  <a:cubicBezTo>
                    <a:pt x="16420419" y="8890"/>
                    <a:pt x="16764305" y="12700"/>
                    <a:pt x="17108191" y="16510"/>
                  </a:cubicBezTo>
                  <a:cubicBezTo>
                    <a:pt x="17190724" y="16510"/>
                    <a:pt x="17273257" y="16510"/>
                    <a:pt x="17342034" y="16510"/>
                  </a:cubicBezTo>
                  <a:cubicBezTo>
                    <a:pt x="17404528" y="17780"/>
                    <a:pt x="17413417" y="20320"/>
                    <a:pt x="17423578" y="21590"/>
                  </a:cubicBezTo>
                  <a:close/>
                  <a:moveTo>
                    <a:pt x="17433737" y="18599353"/>
                  </a:moveTo>
                  <a:cubicBezTo>
                    <a:pt x="17435008" y="18582844"/>
                    <a:pt x="17436278" y="18570144"/>
                    <a:pt x="17436278" y="18557444"/>
                  </a:cubicBezTo>
                  <a:cubicBezTo>
                    <a:pt x="17435008" y="17739722"/>
                    <a:pt x="17433737" y="16955356"/>
                    <a:pt x="17433737" y="16111790"/>
                  </a:cubicBezTo>
                  <a:cubicBezTo>
                    <a:pt x="17433737" y="15727006"/>
                    <a:pt x="17436278" y="15342223"/>
                    <a:pt x="17435008" y="14957439"/>
                  </a:cubicBezTo>
                  <a:cubicBezTo>
                    <a:pt x="17435008" y="14602253"/>
                    <a:pt x="17433737" y="14232268"/>
                    <a:pt x="17432467" y="13877085"/>
                  </a:cubicBezTo>
                  <a:cubicBezTo>
                    <a:pt x="17427387" y="13329507"/>
                    <a:pt x="17415958" y="1993183"/>
                    <a:pt x="17415958" y="1445606"/>
                  </a:cubicBezTo>
                  <a:cubicBezTo>
                    <a:pt x="17413417" y="986826"/>
                    <a:pt x="17410878" y="513245"/>
                    <a:pt x="17408337" y="63500"/>
                  </a:cubicBezTo>
                  <a:cubicBezTo>
                    <a:pt x="17407067" y="44450"/>
                    <a:pt x="17405797" y="43180"/>
                    <a:pt x="17300768" y="41910"/>
                  </a:cubicBezTo>
                  <a:cubicBezTo>
                    <a:pt x="17259501" y="41910"/>
                    <a:pt x="17231989" y="41910"/>
                    <a:pt x="17190724" y="40640"/>
                  </a:cubicBezTo>
                  <a:cubicBezTo>
                    <a:pt x="16846838" y="36830"/>
                    <a:pt x="16489196" y="31750"/>
                    <a:pt x="16145310" y="30480"/>
                  </a:cubicBezTo>
                  <a:cubicBezTo>
                    <a:pt x="15306228" y="26670"/>
                    <a:pt x="14453390" y="25400"/>
                    <a:pt x="13614308" y="22860"/>
                  </a:cubicBezTo>
                  <a:cubicBezTo>
                    <a:pt x="13490509" y="22860"/>
                    <a:pt x="13352955" y="22860"/>
                    <a:pt x="13229155" y="22860"/>
                  </a:cubicBezTo>
                  <a:cubicBezTo>
                    <a:pt x="13022823" y="22860"/>
                    <a:pt x="12816492" y="22860"/>
                    <a:pt x="12623916" y="22860"/>
                  </a:cubicBezTo>
                  <a:cubicBezTo>
                    <a:pt x="12183742" y="22860"/>
                    <a:pt x="11743567" y="22860"/>
                    <a:pt x="11317148" y="24130"/>
                  </a:cubicBezTo>
                  <a:cubicBezTo>
                    <a:pt x="10945751" y="25400"/>
                    <a:pt x="4687023" y="29210"/>
                    <a:pt x="4315626" y="29210"/>
                  </a:cubicBezTo>
                  <a:cubicBezTo>
                    <a:pt x="3710386" y="29210"/>
                    <a:pt x="3105147" y="26670"/>
                    <a:pt x="2499907" y="33020"/>
                  </a:cubicBezTo>
                  <a:cubicBezTo>
                    <a:pt x="2183531" y="36830"/>
                    <a:pt x="1880912" y="36830"/>
                    <a:pt x="1578292" y="38100"/>
                  </a:cubicBezTo>
                  <a:cubicBezTo>
                    <a:pt x="1055585" y="41910"/>
                    <a:pt x="532878" y="45720"/>
                    <a:pt x="49530" y="50800"/>
                  </a:cubicBezTo>
                  <a:cubicBezTo>
                    <a:pt x="36830" y="50800"/>
                    <a:pt x="34290" y="53340"/>
                    <a:pt x="33020" y="113662"/>
                  </a:cubicBezTo>
                  <a:cubicBezTo>
                    <a:pt x="31750" y="380051"/>
                    <a:pt x="31750" y="646440"/>
                    <a:pt x="30480" y="912829"/>
                  </a:cubicBezTo>
                  <a:cubicBezTo>
                    <a:pt x="29210" y="1356810"/>
                    <a:pt x="26670" y="1785992"/>
                    <a:pt x="25400" y="2229974"/>
                  </a:cubicBezTo>
                  <a:cubicBezTo>
                    <a:pt x="20320" y="2703554"/>
                    <a:pt x="26670" y="14276667"/>
                    <a:pt x="29210" y="14750247"/>
                  </a:cubicBezTo>
                  <a:cubicBezTo>
                    <a:pt x="29210" y="15253426"/>
                    <a:pt x="29210" y="15771403"/>
                    <a:pt x="30480" y="16274583"/>
                  </a:cubicBezTo>
                  <a:cubicBezTo>
                    <a:pt x="30480" y="16644567"/>
                    <a:pt x="33020" y="17014552"/>
                    <a:pt x="33020" y="17384536"/>
                  </a:cubicBezTo>
                  <a:cubicBezTo>
                    <a:pt x="33020" y="17784119"/>
                    <a:pt x="33020" y="18183702"/>
                    <a:pt x="31750" y="18557444"/>
                  </a:cubicBezTo>
                  <a:cubicBezTo>
                    <a:pt x="31750" y="18561253"/>
                    <a:pt x="31750" y="18563794"/>
                    <a:pt x="31750" y="18567603"/>
                  </a:cubicBezTo>
                  <a:cubicBezTo>
                    <a:pt x="31750" y="18577764"/>
                    <a:pt x="35560" y="18581574"/>
                    <a:pt x="44450" y="18581574"/>
                  </a:cubicBezTo>
                  <a:cubicBezTo>
                    <a:pt x="133970" y="18581574"/>
                    <a:pt x="326546" y="18582844"/>
                    <a:pt x="505367" y="18582844"/>
                  </a:cubicBezTo>
                  <a:cubicBezTo>
                    <a:pt x="766720" y="18582844"/>
                    <a:pt x="1041829" y="18580303"/>
                    <a:pt x="1303183" y="18582844"/>
                  </a:cubicBezTo>
                  <a:cubicBezTo>
                    <a:pt x="1729602" y="18586653"/>
                    <a:pt x="2156021" y="18589194"/>
                    <a:pt x="2582440" y="18587924"/>
                  </a:cubicBezTo>
                  <a:cubicBezTo>
                    <a:pt x="2857548" y="18586653"/>
                    <a:pt x="3118902" y="18589194"/>
                    <a:pt x="3394011" y="18589194"/>
                  </a:cubicBezTo>
                  <a:cubicBezTo>
                    <a:pt x="3792919" y="18589194"/>
                    <a:pt x="4191826" y="18587924"/>
                    <a:pt x="4590735" y="18589194"/>
                  </a:cubicBezTo>
                  <a:cubicBezTo>
                    <a:pt x="5182219" y="18590464"/>
                    <a:pt x="11674790" y="18580303"/>
                    <a:pt x="12280030" y="18582844"/>
                  </a:cubicBezTo>
                  <a:cubicBezTo>
                    <a:pt x="12541383" y="18584114"/>
                    <a:pt x="12802736" y="18585383"/>
                    <a:pt x="13050335" y="18585383"/>
                  </a:cubicBezTo>
                  <a:cubicBezTo>
                    <a:pt x="13504265" y="18587924"/>
                    <a:pt x="13944438" y="18584114"/>
                    <a:pt x="14398369" y="18587924"/>
                  </a:cubicBezTo>
                  <a:cubicBezTo>
                    <a:pt x="14769765" y="18590464"/>
                    <a:pt x="15141162" y="18590464"/>
                    <a:pt x="15512559" y="18593003"/>
                  </a:cubicBezTo>
                  <a:cubicBezTo>
                    <a:pt x="16062777" y="18596814"/>
                    <a:pt x="16612995" y="18599353"/>
                    <a:pt x="17163212" y="18600624"/>
                  </a:cubicBezTo>
                  <a:cubicBezTo>
                    <a:pt x="17369545" y="18600624"/>
                    <a:pt x="17413417" y="18599353"/>
                    <a:pt x="17433737" y="18599353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0077009" y="18128974"/>
            <a:ext cx="11335985" cy="13520052"/>
            <a:chOff x="-3810" y="0"/>
            <a:chExt cx="17457866" cy="18617133"/>
          </a:xfrm>
        </p:grpSpPr>
        <p:sp>
          <p:nvSpPr>
            <p:cNvPr id="45" name="Freeform 45"/>
            <p:cNvSpPr/>
            <p:nvPr/>
          </p:nvSpPr>
          <p:spPr>
            <a:xfrm>
              <a:off x="10160" y="16510"/>
              <a:ext cx="17428658" cy="18590464"/>
            </a:xfrm>
            <a:custGeom>
              <a:avLst/>
              <a:gdLst/>
              <a:ahLst/>
              <a:cxnLst/>
              <a:rect l="l" t="t" r="r" b="b"/>
              <a:pathLst>
                <a:path w="17428658" h="18590464">
                  <a:moveTo>
                    <a:pt x="17428658" y="18590464"/>
                  </a:moveTo>
                  <a:lnTo>
                    <a:pt x="0" y="18582843"/>
                  </a:lnTo>
                  <a:lnTo>
                    <a:pt x="0" y="6460885"/>
                  </a:lnTo>
                  <a:lnTo>
                    <a:pt x="17780" y="19050"/>
                  </a:lnTo>
                  <a:lnTo>
                    <a:pt x="8689643" y="0"/>
                  </a:lnTo>
                  <a:lnTo>
                    <a:pt x="17409608" y="508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sz="4800" b="1" u="sng" dirty="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-3810" y="0"/>
              <a:ext cx="17457867" cy="18617133"/>
            </a:xfrm>
            <a:custGeom>
              <a:avLst/>
              <a:gdLst/>
              <a:ahLst/>
              <a:cxnLst/>
              <a:rect l="l" t="t" r="r" b="b"/>
              <a:pathLst>
                <a:path w="17457867" h="18617133">
                  <a:moveTo>
                    <a:pt x="17423578" y="21590"/>
                  </a:moveTo>
                  <a:cubicBezTo>
                    <a:pt x="17424847" y="34290"/>
                    <a:pt x="17424847" y="44450"/>
                    <a:pt x="17426117" y="54610"/>
                  </a:cubicBezTo>
                  <a:cubicBezTo>
                    <a:pt x="17428658" y="350453"/>
                    <a:pt x="17429928" y="764835"/>
                    <a:pt x="17432467" y="1164418"/>
                  </a:cubicBezTo>
                  <a:cubicBezTo>
                    <a:pt x="17432467" y="1741594"/>
                    <a:pt x="17445167" y="13122317"/>
                    <a:pt x="17451517" y="13699491"/>
                  </a:cubicBezTo>
                  <a:cubicBezTo>
                    <a:pt x="17457867" y="14572655"/>
                    <a:pt x="17454058" y="15460618"/>
                    <a:pt x="17454058" y="16333780"/>
                  </a:cubicBezTo>
                  <a:cubicBezTo>
                    <a:pt x="17454058" y="17103348"/>
                    <a:pt x="17455328" y="17813717"/>
                    <a:pt x="17456597" y="18556174"/>
                  </a:cubicBezTo>
                  <a:cubicBezTo>
                    <a:pt x="17456597" y="18577764"/>
                    <a:pt x="17456597" y="18591733"/>
                    <a:pt x="17456597" y="18615864"/>
                  </a:cubicBezTo>
                  <a:cubicBezTo>
                    <a:pt x="17433737" y="18615864"/>
                    <a:pt x="17413417" y="18617133"/>
                    <a:pt x="17342034" y="18615864"/>
                  </a:cubicBezTo>
                  <a:cubicBezTo>
                    <a:pt x="16447929" y="18610783"/>
                    <a:pt x="15540069" y="18617133"/>
                    <a:pt x="14645966" y="18612053"/>
                  </a:cubicBezTo>
                  <a:cubicBezTo>
                    <a:pt x="14109502" y="18608244"/>
                    <a:pt x="13586796" y="18610783"/>
                    <a:pt x="13050335" y="18608244"/>
                  </a:cubicBezTo>
                  <a:cubicBezTo>
                    <a:pt x="12802736" y="18606974"/>
                    <a:pt x="12555138" y="18605703"/>
                    <a:pt x="12307540" y="18604433"/>
                  </a:cubicBezTo>
                  <a:cubicBezTo>
                    <a:pt x="12156230" y="18604433"/>
                    <a:pt x="12018676" y="18605703"/>
                    <a:pt x="11867365" y="18605703"/>
                  </a:cubicBezTo>
                  <a:cubicBezTo>
                    <a:pt x="11482213" y="18604433"/>
                    <a:pt x="10423043" y="18605703"/>
                    <a:pt x="10037891" y="18604433"/>
                  </a:cubicBezTo>
                  <a:cubicBezTo>
                    <a:pt x="9762783" y="18603164"/>
                    <a:pt x="4260604" y="18612053"/>
                    <a:pt x="3985495" y="18610783"/>
                  </a:cubicBezTo>
                  <a:cubicBezTo>
                    <a:pt x="3916717" y="18610783"/>
                    <a:pt x="3834185" y="18612053"/>
                    <a:pt x="3765408" y="18612053"/>
                  </a:cubicBezTo>
                  <a:cubicBezTo>
                    <a:pt x="3600342" y="18612053"/>
                    <a:pt x="3449032" y="18613324"/>
                    <a:pt x="3283967" y="18613324"/>
                  </a:cubicBezTo>
                  <a:cubicBezTo>
                    <a:pt x="2871304" y="18613324"/>
                    <a:pt x="2472396" y="18612053"/>
                    <a:pt x="2059732" y="18610783"/>
                  </a:cubicBezTo>
                  <a:cubicBezTo>
                    <a:pt x="1812134" y="18609514"/>
                    <a:pt x="1564536" y="18608244"/>
                    <a:pt x="1330694" y="18606974"/>
                  </a:cubicBezTo>
                  <a:cubicBezTo>
                    <a:pt x="890519" y="18605703"/>
                    <a:pt x="450345" y="18604433"/>
                    <a:pt x="48260" y="18604433"/>
                  </a:cubicBezTo>
                  <a:cubicBezTo>
                    <a:pt x="38100" y="18604433"/>
                    <a:pt x="29210" y="18604433"/>
                    <a:pt x="19050" y="18603164"/>
                  </a:cubicBezTo>
                  <a:cubicBezTo>
                    <a:pt x="10160" y="18601894"/>
                    <a:pt x="5080" y="18595544"/>
                    <a:pt x="7620" y="18586653"/>
                  </a:cubicBezTo>
                  <a:cubicBezTo>
                    <a:pt x="16510" y="18553688"/>
                    <a:pt x="12700" y="18183702"/>
                    <a:pt x="11430" y="17798918"/>
                  </a:cubicBezTo>
                  <a:cubicBezTo>
                    <a:pt x="10160" y="17014552"/>
                    <a:pt x="6350" y="16244984"/>
                    <a:pt x="7620" y="15460618"/>
                  </a:cubicBezTo>
                  <a:cubicBezTo>
                    <a:pt x="5080" y="14483859"/>
                    <a:pt x="0" y="2392766"/>
                    <a:pt x="7620" y="1401208"/>
                  </a:cubicBezTo>
                  <a:cubicBezTo>
                    <a:pt x="8890" y="1208816"/>
                    <a:pt x="7620" y="1001625"/>
                    <a:pt x="8890" y="809233"/>
                  </a:cubicBezTo>
                  <a:cubicBezTo>
                    <a:pt x="10160" y="498446"/>
                    <a:pt x="12700" y="15806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6459" y="30480"/>
                    <a:pt x="326546" y="29210"/>
                  </a:cubicBezTo>
                  <a:cubicBezTo>
                    <a:pt x="697943" y="25400"/>
                    <a:pt x="1069340" y="22860"/>
                    <a:pt x="1454493" y="20320"/>
                  </a:cubicBezTo>
                  <a:cubicBezTo>
                    <a:pt x="1715846" y="17780"/>
                    <a:pt x="1977200" y="16510"/>
                    <a:pt x="2224798" y="13970"/>
                  </a:cubicBezTo>
                  <a:cubicBezTo>
                    <a:pt x="2472396" y="11430"/>
                    <a:pt x="2733749" y="8890"/>
                    <a:pt x="2981347" y="8890"/>
                  </a:cubicBezTo>
                  <a:cubicBezTo>
                    <a:pt x="3256456" y="7620"/>
                    <a:pt x="3531565" y="10160"/>
                    <a:pt x="3806674" y="8890"/>
                  </a:cubicBezTo>
                  <a:cubicBezTo>
                    <a:pt x="4150560" y="8890"/>
                    <a:pt x="10381777" y="6350"/>
                    <a:pt x="10725663" y="5080"/>
                  </a:cubicBezTo>
                  <a:cubicBezTo>
                    <a:pt x="11055794" y="3810"/>
                    <a:pt x="11385925" y="2540"/>
                    <a:pt x="11729811" y="2540"/>
                  </a:cubicBezTo>
                  <a:cubicBezTo>
                    <a:pt x="12293785" y="1270"/>
                    <a:pt x="12844002" y="0"/>
                    <a:pt x="13407976" y="0"/>
                  </a:cubicBezTo>
                  <a:cubicBezTo>
                    <a:pt x="13641819" y="0"/>
                    <a:pt x="13889417" y="2540"/>
                    <a:pt x="14123258" y="2540"/>
                  </a:cubicBezTo>
                  <a:cubicBezTo>
                    <a:pt x="14769765" y="3810"/>
                    <a:pt x="15430027" y="5080"/>
                    <a:pt x="16076533" y="7620"/>
                  </a:cubicBezTo>
                  <a:cubicBezTo>
                    <a:pt x="16420419" y="8890"/>
                    <a:pt x="16764305" y="12700"/>
                    <a:pt x="17108191" y="16510"/>
                  </a:cubicBezTo>
                  <a:cubicBezTo>
                    <a:pt x="17190724" y="16510"/>
                    <a:pt x="17273257" y="16510"/>
                    <a:pt x="17342034" y="16510"/>
                  </a:cubicBezTo>
                  <a:cubicBezTo>
                    <a:pt x="17404528" y="17780"/>
                    <a:pt x="17413417" y="20320"/>
                    <a:pt x="17423578" y="21590"/>
                  </a:cubicBezTo>
                  <a:close/>
                  <a:moveTo>
                    <a:pt x="17433737" y="18599353"/>
                  </a:moveTo>
                  <a:cubicBezTo>
                    <a:pt x="17435008" y="18582844"/>
                    <a:pt x="17436278" y="18570144"/>
                    <a:pt x="17436278" y="18557444"/>
                  </a:cubicBezTo>
                  <a:cubicBezTo>
                    <a:pt x="17435008" y="17739722"/>
                    <a:pt x="17433737" y="16955356"/>
                    <a:pt x="17433737" y="16111790"/>
                  </a:cubicBezTo>
                  <a:cubicBezTo>
                    <a:pt x="17433737" y="15727006"/>
                    <a:pt x="17436278" y="15342223"/>
                    <a:pt x="17435008" y="14957439"/>
                  </a:cubicBezTo>
                  <a:cubicBezTo>
                    <a:pt x="17435008" y="14602253"/>
                    <a:pt x="17433737" y="14232268"/>
                    <a:pt x="17432467" y="13877085"/>
                  </a:cubicBezTo>
                  <a:cubicBezTo>
                    <a:pt x="17427387" y="13329507"/>
                    <a:pt x="17415958" y="1993183"/>
                    <a:pt x="17415958" y="1445606"/>
                  </a:cubicBezTo>
                  <a:cubicBezTo>
                    <a:pt x="17413417" y="986826"/>
                    <a:pt x="17410878" y="513245"/>
                    <a:pt x="17408337" y="63500"/>
                  </a:cubicBezTo>
                  <a:cubicBezTo>
                    <a:pt x="17407067" y="44450"/>
                    <a:pt x="17405797" y="43180"/>
                    <a:pt x="17300768" y="41910"/>
                  </a:cubicBezTo>
                  <a:cubicBezTo>
                    <a:pt x="17259501" y="41910"/>
                    <a:pt x="17231989" y="41910"/>
                    <a:pt x="17190724" y="40640"/>
                  </a:cubicBezTo>
                  <a:cubicBezTo>
                    <a:pt x="16846838" y="36830"/>
                    <a:pt x="16489196" y="31750"/>
                    <a:pt x="16145310" y="30480"/>
                  </a:cubicBezTo>
                  <a:cubicBezTo>
                    <a:pt x="15306228" y="26670"/>
                    <a:pt x="14453390" y="25400"/>
                    <a:pt x="13614308" y="22860"/>
                  </a:cubicBezTo>
                  <a:cubicBezTo>
                    <a:pt x="13490509" y="22860"/>
                    <a:pt x="13352955" y="22860"/>
                    <a:pt x="13229155" y="22860"/>
                  </a:cubicBezTo>
                  <a:cubicBezTo>
                    <a:pt x="13022823" y="22860"/>
                    <a:pt x="12816492" y="22860"/>
                    <a:pt x="12623916" y="22860"/>
                  </a:cubicBezTo>
                  <a:cubicBezTo>
                    <a:pt x="12183742" y="22860"/>
                    <a:pt x="11743567" y="22860"/>
                    <a:pt x="11317148" y="24130"/>
                  </a:cubicBezTo>
                  <a:cubicBezTo>
                    <a:pt x="10945751" y="25400"/>
                    <a:pt x="4687023" y="29210"/>
                    <a:pt x="4315626" y="29210"/>
                  </a:cubicBezTo>
                  <a:cubicBezTo>
                    <a:pt x="3710386" y="29210"/>
                    <a:pt x="3105147" y="26670"/>
                    <a:pt x="2499907" y="33020"/>
                  </a:cubicBezTo>
                  <a:cubicBezTo>
                    <a:pt x="2183531" y="36830"/>
                    <a:pt x="1880912" y="36830"/>
                    <a:pt x="1578292" y="38100"/>
                  </a:cubicBezTo>
                  <a:cubicBezTo>
                    <a:pt x="1055585" y="41910"/>
                    <a:pt x="532878" y="45720"/>
                    <a:pt x="49530" y="50800"/>
                  </a:cubicBezTo>
                  <a:cubicBezTo>
                    <a:pt x="36830" y="50800"/>
                    <a:pt x="34290" y="53340"/>
                    <a:pt x="33020" y="113662"/>
                  </a:cubicBezTo>
                  <a:cubicBezTo>
                    <a:pt x="31750" y="380051"/>
                    <a:pt x="31750" y="646440"/>
                    <a:pt x="30480" y="912829"/>
                  </a:cubicBezTo>
                  <a:cubicBezTo>
                    <a:pt x="29210" y="1356810"/>
                    <a:pt x="26670" y="1785992"/>
                    <a:pt x="25400" y="2229974"/>
                  </a:cubicBezTo>
                  <a:cubicBezTo>
                    <a:pt x="20320" y="2703554"/>
                    <a:pt x="26670" y="14276667"/>
                    <a:pt x="29210" y="14750247"/>
                  </a:cubicBezTo>
                  <a:cubicBezTo>
                    <a:pt x="29210" y="15253426"/>
                    <a:pt x="29210" y="15771403"/>
                    <a:pt x="30480" y="16274583"/>
                  </a:cubicBezTo>
                  <a:cubicBezTo>
                    <a:pt x="30480" y="16644567"/>
                    <a:pt x="33020" y="17014552"/>
                    <a:pt x="33020" y="17384536"/>
                  </a:cubicBezTo>
                  <a:cubicBezTo>
                    <a:pt x="33020" y="17784119"/>
                    <a:pt x="33020" y="18183702"/>
                    <a:pt x="31750" y="18557444"/>
                  </a:cubicBezTo>
                  <a:cubicBezTo>
                    <a:pt x="31750" y="18561253"/>
                    <a:pt x="31750" y="18563794"/>
                    <a:pt x="31750" y="18567603"/>
                  </a:cubicBezTo>
                  <a:cubicBezTo>
                    <a:pt x="31750" y="18577764"/>
                    <a:pt x="35560" y="18581574"/>
                    <a:pt x="44450" y="18581574"/>
                  </a:cubicBezTo>
                  <a:cubicBezTo>
                    <a:pt x="133970" y="18581574"/>
                    <a:pt x="326546" y="18582844"/>
                    <a:pt x="505367" y="18582844"/>
                  </a:cubicBezTo>
                  <a:cubicBezTo>
                    <a:pt x="766720" y="18582844"/>
                    <a:pt x="1041829" y="18580303"/>
                    <a:pt x="1303183" y="18582844"/>
                  </a:cubicBezTo>
                  <a:cubicBezTo>
                    <a:pt x="1729602" y="18586653"/>
                    <a:pt x="2156021" y="18589194"/>
                    <a:pt x="2582440" y="18587924"/>
                  </a:cubicBezTo>
                  <a:cubicBezTo>
                    <a:pt x="2857548" y="18586653"/>
                    <a:pt x="3118902" y="18589194"/>
                    <a:pt x="3394011" y="18589194"/>
                  </a:cubicBezTo>
                  <a:cubicBezTo>
                    <a:pt x="3792919" y="18589194"/>
                    <a:pt x="4191826" y="18587924"/>
                    <a:pt x="4590735" y="18589194"/>
                  </a:cubicBezTo>
                  <a:cubicBezTo>
                    <a:pt x="5182219" y="18590464"/>
                    <a:pt x="11674790" y="18580303"/>
                    <a:pt x="12280030" y="18582844"/>
                  </a:cubicBezTo>
                  <a:cubicBezTo>
                    <a:pt x="12541383" y="18584114"/>
                    <a:pt x="12802736" y="18585383"/>
                    <a:pt x="13050335" y="18585383"/>
                  </a:cubicBezTo>
                  <a:cubicBezTo>
                    <a:pt x="13504265" y="18587924"/>
                    <a:pt x="13944438" y="18584114"/>
                    <a:pt x="14398369" y="18587924"/>
                  </a:cubicBezTo>
                  <a:cubicBezTo>
                    <a:pt x="14769765" y="18590464"/>
                    <a:pt x="15141162" y="18590464"/>
                    <a:pt x="15512559" y="18593003"/>
                  </a:cubicBezTo>
                  <a:cubicBezTo>
                    <a:pt x="16062777" y="18596814"/>
                    <a:pt x="16612995" y="18599353"/>
                    <a:pt x="17163212" y="18600624"/>
                  </a:cubicBezTo>
                  <a:cubicBezTo>
                    <a:pt x="17369545" y="18600624"/>
                    <a:pt x="17413417" y="18599353"/>
                    <a:pt x="17433737" y="18599353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8411172" y="18566344"/>
            <a:ext cx="10532798" cy="1263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2"/>
              </a:lnSpc>
            </a:pPr>
            <a:r>
              <a:rPr lang="en-US" sz="4800" b="1" u="sng" dirty="0">
                <a:latin typeface="Arial Bold"/>
                <a:ea typeface="Arial Bold"/>
                <a:cs typeface="Arial Bold"/>
                <a:sym typeface="Arial Bold"/>
              </a:rPr>
              <a:t>Conclusion</a:t>
            </a:r>
          </a:p>
          <a:p>
            <a:pPr>
              <a:lnSpc>
                <a:spcPts val="4502"/>
              </a:lnSpc>
            </a:pPr>
            <a:endParaRPr lang="en-US" sz="4800" b="1" u="sng" dirty="0"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TMAO as a Biomarker: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Supports TMAO’s role as a significant biomarker for cardiovascular risk and other conditions, including type 2 diabetes and obesity.</a:t>
            </a:r>
          </a:p>
          <a:p>
            <a:pPr>
              <a:lnSpc>
                <a:spcPts val="4502"/>
              </a:lnSpc>
            </a:pPr>
            <a:endParaRPr lang="en-US" sz="300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Risk Reduction Strategies: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TMAO reduction through compounds, lifestyle changes, or dietary interventions have the potential to mitigate cardiovascular risks, especially in high-risk groups.</a:t>
            </a:r>
          </a:p>
          <a:p>
            <a:pPr>
              <a:lnSpc>
                <a:spcPts val="4502"/>
              </a:lnSpc>
            </a:pPr>
            <a:endParaRPr lang="en-US" sz="300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Research Gaps: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More standardized interventions, population-specific studies, and mechanistic insights are needed to optimize TMAO-targeted strategies.</a:t>
            </a:r>
          </a:p>
          <a:p>
            <a:pPr>
              <a:lnSpc>
                <a:spcPts val="4502"/>
              </a:lnSpc>
            </a:pPr>
            <a:endParaRPr lang="en-US" sz="300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ts val="4502"/>
              </a:lnSpc>
            </a:pPr>
            <a:r>
              <a:rPr lang="en-US" sz="3001" b="1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Public Health Implications:</a:t>
            </a:r>
            <a:r>
              <a:rPr lang="en-US" sz="300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>
              <a:lnSpc>
                <a:spcPts val="4502"/>
              </a:lnSpc>
            </a:pP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Routine TMAO screening could enable earlier interventions and preventive strategies, promoting lifestyle changes to reduce cardiovascular risk in at-risk populations.</a:t>
            </a:r>
          </a:p>
          <a:p>
            <a:pPr algn="just">
              <a:lnSpc>
                <a:spcPts val="4502"/>
              </a:lnSpc>
            </a:pPr>
            <a:endParaRPr lang="en-US" sz="3001" dirty="0">
              <a:solidFill>
                <a:srgbClr val="222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24D9D5-4AA2-7C3F-96C7-B3928525EFA8}"/>
              </a:ext>
            </a:extLst>
          </p:cNvPr>
          <p:cNvSpPr txBox="1"/>
          <p:nvPr/>
        </p:nvSpPr>
        <p:spPr>
          <a:xfrm>
            <a:off x="30457005" y="18566344"/>
            <a:ext cx="10414118" cy="1231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ts val="4502"/>
              </a:lnSpc>
            </a:pPr>
            <a:r>
              <a:rPr lang="en-US" sz="4800" b="1" u="sng" dirty="0">
                <a:latin typeface="Arial Bold"/>
              </a:rPr>
              <a:t>References</a:t>
            </a:r>
          </a:p>
          <a:p>
            <a:pPr marL="0" marR="0">
              <a:lnSpc>
                <a:spcPct val="115000"/>
              </a:lnSpc>
            </a:pPr>
            <a:endParaRPr lang="en-US" sz="20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Bhuiya, J., </a:t>
            </a:r>
            <a:r>
              <a:rPr lang="en-US" sz="20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Notsu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Y., Kobayashi, H., Shibly, A. Z., Sheikh, A. M., Okazaki, R., Yamaguchi, K., Nagai, A., </a:t>
            </a:r>
            <a:r>
              <a:rPr lang="en-US" sz="20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Nabika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T., Abe, T., Yamasaki, M., Isomura, M., &amp; Yano, S. (2023). Neither Trimethylamine-N-Oxide nor </a:t>
            </a:r>
            <a:r>
              <a:rPr lang="en-US" sz="20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Trimethyllysine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Associated with Atherosclerosis: A Cross-Sectional Study in Older Japanese Adults. </a:t>
            </a:r>
            <a:r>
              <a:rPr lang="en-US" sz="2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(3), 759. https://</a:t>
            </a:r>
            <a:r>
              <a:rPr lang="en-US" sz="20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/10.3390/nu15030759</a:t>
            </a:r>
          </a:p>
          <a:p>
            <a:pPr marL="0" marR="0">
              <a:lnSpc>
                <a:spcPct val="115000"/>
              </a:lnSpc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Erickson, M. L., Malin, S. K., Wang, Z., Brown, J. M., Hazen, S. L., &amp; Kirwan, J. P. (2019). Effects of Lifestyle Intervention on Plasma Trimethylamine N-Oxide in Obese Adults. </a:t>
            </a:r>
            <a:r>
              <a:rPr lang="en-US" sz="2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(1), 179. https://</a:t>
            </a:r>
            <a:r>
              <a:rPr lang="en-US" sz="20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/10.3390/nu11010179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Kalagi, N. A., Abbott, K. A., Alburikan, K. A., Alkofide, H. A., Stojanovski, E., &amp; Garg, M. L. (2019). Modulation of circulating trimethylamine N-oxide concentrations by dietary supplements and pharmacological agents: A systematic review.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Advances in Nutrition, 10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(5), 876–887.</a:t>
            </a:r>
            <a:r>
              <a:rPr lang="en-US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https://doi.org/10.1093/advances/nmz012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Oktaviono, Y. H., Lamara, A. D., Saputra, P. B., Arnindita, J. N., Pasahari, D., Saputra, M. E., &amp; Suasti, N. M. (2023). Roles of trimethylamine-N-oxide in atherosclerosis and its potential therapeutic aspect: A literature review.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Biomolecules and Biomedicine, 23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(6).</a:t>
            </a:r>
            <a:r>
              <a:rPr lang="en-US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https://doi.org/10.17305/bb.2023.8893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Suzuki, T., Heaney, L. M., Jones, D. J. L., &amp; Ng, L. L. (2017). Trimethylamine N-oxide and risk stratification after acute myocardial infarction.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Chemistry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63(1), 420–428. https://doi.org/10.1373/clinchem.2016.264853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Tang, W. H., Wang, Z., Fan, Y., Levison, B., Hazen, J. E., Donahue, L. M., Wu, Y., &amp; Hazen, S. L. (2014). Prognostic value of elevated levels of intestinal microbe-generated metabolite trimethylamine-N-oxide in patients with heart failure: refining the gut hypothesis. </a:t>
            </a:r>
            <a:r>
              <a:rPr lang="en-US" sz="2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the American College of Cardiology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(18), 1908–1914. https://</a:t>
            </a:r>
            <a:r>
              <a:rPr lang="en-US" sz="20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/10.1016/j.jacc.2014.02.617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Zhou, J., Liu, S., &amp; Song, X. (2022). Dietary Patterns and Breast Cancer Risk: A Meta-Analysis.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Nutrients, 14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(10), 2093.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https://doi.org/10.3390/nu14102093</a:t>
            </a:r>
          </a:p>
        </p:txBody>
      </p:sp>
      <p:pic>
        <p:nvPicPr>
          <p:cNvPr id="53" name="Picture 5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8C98B32-C588-3AB8-C3CD-21D6956AB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360" y="2300611"/>
            <a:ext cx="4902245" cy="2195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7B9C1-B1F8-FA8C-4E91-EC2FB19A0D9B}"/>
              </a:ext>
            </a:extLst>
          </p:cNvPr>
          <p:cNvSpPr txBox="1"/>
          <p:nvPr/>
        </p:nvSpPr>
        <p:spPr>
          <a:xfrm>
            <a:off x="34908863" y="14249740"/>
            <a:ext cx="6096930" cy="1323439"/>
          </a:xfrm>
          <a:prstGeom prst="rect">
            <a:avLst/>
          </a:prstGeom>
          <a:noFill/>
          <a:ln w="22225">
            <a:solidFill>
              <a:srgbClr val="2B55D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Plasma L-carnitine showed no correlation with EPA or DHA, while plasma TMAO significantly correlated with both. TMAO and L-carnitine were measured using LC-MS/MS, and EPA and DHA via GC-MS. Pearson’s correlation of log-transformed data revealed distinct relationships for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biomarkers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Bhuiya et al., 2023)</a:t>
            </a:r>
            <a:r>
              <a:rPr lang="en-US" sz="1600" dirty="0">
                <a:solidFill>
                  <a:srgbClr val="222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A group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136774CE-12DE-F909-5493-8C815C427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862" y="9677400"/>
            <a:ext cx="6096931" cy="4388002"/>
          </a:xfrm>
          <a:prstGeom prst="rect">
            <a:avLst/>
          </a:prstGeom>
          <a:ln w="44450">
            <a:solidFill>
              <a:srgbClr val="2B55DC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1147</Words>
  <Application>Microsoft Macintosh PowerPoint</Application>
  <PresentationFormat>Custom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Bold</vt:lpstr>
      <vt:lpstr>Barlow Medium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Changes on the Earth's Surface Activity Research Poster in Violet Grey Orange Hand Drawn Style</dc:title>
  <cp:lastModifiedBy>Vanessa Klein</cp:lastModifiedBy>
  <cp:revision>8</cp:revision>
  <cp:lastPrinted>2024-12-02T11:43:57Z</cp:lastPrinted>
  <dcterms:created xsi:type="dcterms:W3CDTF">2006-08-16T00:00:00Z</dcterms:created>
  <dcterms:modified xsi:type="dcterms:W3CDTF">2024-12-02T12:05:36Z</dcterms:modified>
  <dc:identifier>DAGXBFr4A44</dc:identifier>
</cp:coreProperties>
</file>